
<file path=[Content_Types].xml><?xml version="1.0" encoding="utf-8"?>
<Types xmlns="http://schemas.openxmlformats.org/package/2006/content-types">
  <Default Extension="pdf" ContentType="application/pdf"/>
  <Override PartName="/ppt/notesSlides/notesSlide24.xml" ContentType="application/vnd.openxmlformats-officedocument.presentationml.notesSlide+xml"/>
  <Override PartName="/ppt/slides/slide14.xml" ContentType="application/vnd.openxmlformats-officedocument.presentationml.slide+xml"/>
  <Default Extension="rels" ContentType="application/vnd.openxmlformats-package.relationships+xml"/>
  <Override PartName="/ppt/notesSlides/notesSlide16.xml" ContentType="application/vnd.openxmlformats-officedocument.presentationml.notesSlide+xml"/>
  <Default Extension="xml" ContentType="application/xml"/>
  <Override PartName="/ppt/slides/slide45.xml" ContentType="application/vnd.openxmlformats-officedocument.presentationml.slide+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notesSlides/notesSlide40.xml" ContentType="application/vnd.openxmlformats-officedocument.presentationml.notes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39.xml" ContentType="application/vnd.openxmlformats-officedocument.presentationml.notes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44.xml" ContentType="application/vnd.openxmlformats-officedocument.presentationml.slide+xml"/>
  <Override PartName="/ppt/notesSlides/notesSlide30.xml" ContentType="application/vnd.openxmlformats-officedocument.presentationml.notesSlide+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notesSlides/notesSlide38.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notesSlides/notesSlide37.xml" ContentType="application/vnd.openxmlformats-officedocument.presentationml.notes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slides/slide49.xml" ContentType="application/vnd.openxmlformats-officedocument.presentationml.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slides/slide42.xml" ContentType="application/vnd.openxmlformats-officedocument.presentationml.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slides/slide48.xml" ContentType="application/vnd.openxmlformats-officedocument.presentationml.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slides/slide41.xml" ContentType="application/vnd.openxmlformats-officedocument.presentationml.slid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slides/slide47.xml" ContentType="application/vnd.openxmlformats-officedocument.presentationml.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notesSlides/notesSlide25.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slides/slide46.xml" ContentType="application/vnd.openxmlformats-officedocument.presentationml.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r:id="rId1"/>
  </p:sldMasterIdLst>
  <p:notesMasterIdLst>
    <p:notesMasterId r:id="rId51"/>
  </p:notesMasterIdLst>
  <p:sldIdLst>
    <p:sldId id="300" r:id="rId2"/>
    <p:sldId id="306" r:id="rId3"/>
    <p:sldId id="293" r:id="rId4"/>
    <p:sldId id="294" r:id="rId5"/>
    <p:sldId id="285" r:id="rId6"/>
    <p:sldId id="286" r:id="rId7"/>
    <p:sldId id="287" r:id="rId8"/>
    <p:sldId id="311" r:id="rId9"/>
    <p:sldId id="344" r:id="rId10"/>
    <p:sldId id="341" r:id="rId11"/>
    <p:sldId id="312" r:id="rId12"/>
    <p:sldId id="290" r:id="rId13"/>
    <p:sldId id="317" r:id="rId14"/>
    <p:sldId id="279" r:id="rId15"/>
    <p:sldId id="281" r:id="rId16"/>
    <p:sldId id="289" r:id="rId17"/>
    <p:sldId id="296" r:id="rId18"/>
    <p:sldId id="282" r:id="rId19"/>
    <p:sldId id="313" r:id="rId20"/>
    <p:sldId id="323" r:id="rId21"/>
    <p:sldId id="325" r:id="rId22"/>
    <p:sldId id="347" r:id="rId23"/>
    <p:sldId id="342" r:id="rId24"/>
    <p:sldId id="284" r:id="rId25"/>
    <p:sldId id="307" r:id="rId26"/>
    <p:sldId id="348" r:id="rId27"/>
    <p:sldId id="319" r:id="rId28"/>
    <p:sldId id="305" r:id="rId29"/>
    <p:sldId id="295" r:id="rId30"/>
    <p:sldId id="345" r:id="rId31"/>
    <p:sldId id="321" r:id="rId32"/>
    <p:sldId id="314" r:id="rId33"/>
    <p:sldId id="327" r:id="rId34"/>
    <p:sldId id="335" r:id="rId35"/>
    <p:sldId id="330" r:id="rId36"/>
    <p:sldId id="331" r:id="rId37"/>
    <p:sldId id="333" r:id="rId38"/>
    <p:sldId id="336" r:id="rId39"/>
    <p:sldId id="339" r:id="rId40"/>
    <p:sldId id="292" r:id="rId41"/>
    <p:sldId id="298" r:id="rId42"/>
    <p:sldId id="277" r:id="rId43"/>
    <p:sldId id="343" r:id="rId44"/>
    <p:sldId id="329" r:id="rId45"/>
    <p:sldId id="318" r:id="rId46"/>
    <p:sldId id="328" r:id="rId47"/>
    <p:sldId id="332" r:id="rId48"/>
    <p:sldId id="334" r:id="rId49"/>
    <p:sldId id="340" r:id="rId5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1pPr>
    <a:lvl2pPr marL="4572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2pPr>
    <a:lvl3pPr marL="9144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3pPr>
    <a:lvl4pPr marL="13716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4pPr>
    <a:lvl5pPr marL="1828800" algn="l" defTabSz="457200" rtl="0" fontAlgn="base">
      <a:spcBef>
        <a:spcPct val="0"/>
      </a:spcBef>
      <a:spcAft>
        <a:spcPct val="0"/>
      </a:spcAft>
      <a:defRPr kern="1200">
        <a:solidFill>
          <a:schemeClr val="tx1"/>
        </a:solidFill>
        <a:latin typeface="Arial" charset="0"/>
        <a:ea typeface="ヒラギノ角ゴ Pro W3" charset="-128"/>
        <a:cs typeface="ヒラギノ角ゴ Pro W3" charset="-128"/>
      </a:defRPr>
    </a:lvl5pPr>
    <a:lvl6pPr marL="2286000" algn="l" defTabSz="457200" rtl="0" eaLnBrk="1" latinLnBrk="0" hangingPunct="1">
      <a:defRPr kern="1200">
        <a:solidFill>
          <a:schemeClr val="tx1"/>
        </a:solidFill>
        <a:latin typeface="Arial" charset="0"/>
        <a:ea typeface="ヒラギノ角ゴ Pro W3" charset="-128"/>
        <a:cs typeface="ヒラギノ角ゴ Pro W3" charset="-128"/>
      </a:defRPr>
    </a:lvl6pPr>
    <a:lvl7pPr marL="2743200" algn="l" defTabSz="457200" rtl="0" eaLnBrk="1" latinLnBrk="0" hangingPunct="1">
      <a:defRPr kern="1200">
        <a:solidFill>
          <a:schemeClr val="tx1"/>
        </a:solidFill>
        <a:latin typeface="Arial" charset="0"/>
        <a:ea typeface="ヒラギノ角ゴ Pro W3" charset="-128"/>
        <a:cs typeface="ヒラギノ角ゴ Pro W3" charset="-128"/>
      </a:defRPr>
    </a:lvl7pPr>
    <a:lvl8pPr marL="3200400" algn="l" defTabSz="457200" rtl="0" eaLnBrk="1" latinLnBrk="0" hangingPunct="1">
      <a:defRPr kern="1200">
        <a:solidFill>
          <a:schemeClr val="tx1"/>
        </a:solidFill>
        <a:latin typeface="Arial" charset="0"/>
        <a:ea typeface="ヒラギノ角ゴ Pro W3" charset="-128"/>
        <a:cs typeface="ヒラギノ角ゴ Pro W3" charset="-128"/>
      </a:defRPr>
    </a:lvl8pPr>
    <a:lvl9pPr marL="3657600" algn="l" defTabSz="457200" rtl="0" eaLnBrk="1" latinLnBrk="0" hangingPunct="1">
      <a:defRPr kern="1200">
        <a:solidFill>
          <a:schemeClr val="tx1"/>
        </a:solidFill>
        <a:latin typeface="Arial" charset="0"/>
        <a:ea typeface="ヒラギノ角ゴ Pro W3" charset="-128"/>
        <a:cs typeface="ヒラギノ角ゴ Pro W3"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C30400"/>
    <a:srgbClr val="6E1211"/>
    <a:srgbClr val="210BBC"/>
    <a:srgbClr val="1E0D5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4401" autoAdjust="0"/>
    <p:restoredTop sz="94678" autoAdjust="0"/>
  </p:normalViewPr>
  <p:slideViewPr>
    <p:cSldViewPr snapToObjects="1">
      <p:cViewPr>
        <p:scale>
          <a:sx n="100" d="100"/>
          <a:sy n="100" d="100"/>
        </p:scale>
        <p:origin x="-1040" y="-5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8CE5AF97-8469-4741-B287-CE93814C188F}" type="datetime1">
              <a:rPr lang="en-US"/>
              <a:pPr>
                <a:defRPr/>
              </a:pPr>
              <a:t>10/5/10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62155DF4-4B6D-CE4E-A38B-B625CA1E5FB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1pPr>
    <a:lvl2pPr marL="4572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2pPr>
    <a:lvl3pPr marL="9144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3pPr>
    <a:lvl4pPr marL="13716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4pPr>
    <a:lvl5pPr marL="1828800" algn="l" defTabSz="457200" rtl="0" fontAlgn="base">
      <a:spcBef>
        <a:spcPct val="30000"/>
      </a:spcBef>
      <a:spcAft>
        <a:spcPct val="0"/>
      </a:spcAft>
      <a:defRPr sz="1200" kern="1200">
        <a:solidFill>
          <a:schemeClr val="tx1"/>
        </a:solidFill>
        <a:latin typeface="+mn-lt"/>
        <a:ea typeface="ヒラギノ角ゴ Pro W3" charset="-128"/>
        <a:cs typeface="ヒラギノ角ゴ Pro W3"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a:t>
            </a:r>
            <a:r>
              <a:rPr lang="en-US" dirty="0" err="1" smtClean="0"/>
              <a:t>www.flickr.com/photos/usnationalarchives</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is a standard diagram of information management.</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a long time over</a:t>
            </a:r>
            <a:r>
              <a:rPr lang="en-US" baseline="0" dirty="0" smtClean="0"/>
              <a:t> the last two years I have drawn this pyramid. Many of us dream of a broader base of participatory media.</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after a while I realized how hierarchical it is – and that doesn’t match my experience on these projects at all.</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Usually, it’s</a:t>
            </a:r>
            <a:r>
              <a:rPr lang="en-US" baseline="0" dirty="0" smtClean="0"/>
              <a:t> more like this. It’s democratic. Small, functional.</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During the Haiti experience, this was what I saw more of. </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have </a:t>
            </a:r>
            <a:r>
              <a:rPr lang="en-US" baseline="0" dirty="0" smtClean="0"/>
              <a:t>other social movements developed? You can’t extract value as an outsider. The Civil Rights Movement led to the successful passage of the Civil Rights Act, much more powerful than the movement we have so far for humanitarian data triage. But we can understand from the example that it doesn’t make much sense to consider “sourcing” value from them – the movement is a group of peers and leaders, not just some mineral in the ground to be extracted.</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there was an aspect of collaboration and civic activism which was strong enough to achieve major social goals.</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tools that they used for networking were so basic.</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reports are heartbreaking.</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there was an aspect of collaboration and civic activism which was strong enough to achieve major social goals.</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there was an aspect of collaboration and civic activism which was strong enough to achieve major social goals.</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there was an aspect of collaboration and civic activism which was strong enough to achieve major social goals.</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there was an aspect of collaboration and civic activism which was strong enough to achieve major social goals.</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are doing something similar at Crisis Camps. </a:t>
            </a:r>
            <a:r>
              <a:rPr lang="en-US" dirty="0" smtClean="0"/>
              <a:t>http://www.flickr.com/photos/lesliejenkins/4283911879/ http://</a:t>
            </a:r>
            <a:r>
              <a:rPr lang="en-US" dirty="0" err="1" smtClean="0"/>
              <a:t>www.flickr.com/photos/usnationalarchives</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32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let’s call this one unit of work. </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40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43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44</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45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46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47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48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reports are heartbreaking.</a:t>
            </a:r>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2155DF4-4B6D-CE4E-A38B-B625CA1E5FB9}" type="slidenum">
              <a:rPr lang="en-US" smtClean="0"/>
              <a:pPr>
                <a:defRPr/>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0593901-26ED-664A-B194-70C08A96E02A}" type="datetime1">
              <a:rPr lang="en-US"/>
              <a:pPr>
                <a:defRPr/>
              </a:pPr>
              <a:t>10/5/10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DB1993E-E4F1-1845-BB8D-91CD45500F00}" type="slidenum">
              <a:rPr lang="en-US"/>
              <a:pPr>
                <a:defRPr/>
              </a:pPr>
              <a:t>‹#›</a:t>
            </a:fld>
            <a:endParaRPr lang="en-US"/>
          </a:p>
        </p:txBody>
      </p:sp>
    </p:spTree>
  </p:cSld>
  <p:clrMapOvr>
    <a:masterClrMapping/>
  </p:clrMapOvr>
  <p:transition spd="med" advTm="15000">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CBE4D0F-292C-8947-9CF7-F262DCCA5727}" type="datetime1">
              <a:rPr lang="en-US"/>
              <a:pPr>
                <a:defRPr/>
              </a:pPr>
              <a:t>10/5/10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05E88F0-5001-1243-AB46-DC7716519AB8}" type="slidenum">
              <a:rPr lang="en-US"/>
              <a:pPr>
                <a:defRPr/>
              </a:pPr>
              <a:t>‹#›</a:t>
            </a:fld>
            <a:endParaRPr lang="en-US"/>
          </a:p>
        </p:txBody>
      </p:sp>
    </p:spTree>
  </p:cSld>
  <p:clrMapOvr>
    <a:masterClrMapping/>
  </p:clrMapOvr>
  <p:transition spd="med" advTm="15000">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70C2980-023D-044F-963E-785053F89522}" type="datetime1">
              <a:rPr lang="en-US"/>
              <a:pPr>
                <a:defRPr/>
              </a:pPr>
              <a:t>10/5/10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9612863-7741-BE43-9147-1AD522D3A4B5}" type="slidenum">
              <a:rPr lang="en-US"/>
              <a:pPr>
                <a:defRPr/>
              </a:pPr>
              <a:t>‹#›</a:t>
            </a:fld>
            <a:endParaRPr lang="en-US"/>
          </a:p>
        </p:txBody>
      </p:sp>
    </p:spTree>
  </p:cSld>
  <p:clrMapOvr>
    <a:masterClrMapping/>
  </p:clrMapOvr>
  <p:transition spd="med" advTm="15000">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918276B-7F11-0249-9C82-BF87E8609DE2}" type="datetime1">
              <a:rPr lang="en-US"/>
              <a:pPr>
                <a:defRPr/>
              </a:pPr>
              <a:t>10/5/10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4D35FDD-1DF8-A74E-B34E-641A8D475BB1}" type="slidenum">
              <a:rPr lang="en-US"/>
              <a:pPr>
                <a:defRPr/>
              </a:pPr>
              <a:t>‹#›</a:t>
            </a:fld>
            <a:endParaRPr lang="en-US"/>
          </a:p>
        </p:txBody>
      </p:sp>
    </p:spTree>
  </p:cSld>
  <p:clrMapOvr>
    <a:masterClrMapping/>
  </p:clrMapOvr>
  <p:transition spd="med" advTm="15000">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2FFE8D3-6C8A-DC43-A7A1-A8FE107BA34D}" type="datetime1">
              <a:rPr lang="en-US"/>
              <a:pPr>
                <a:defRPr/>
              </a:pPr>
              <a:t>10/5/10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88CD01-65AC-1540-B3FC-17568D4E8758}" type="slidenum">
              <a:rPr lang="en-US"/>
              <a:pPr>
                <a:defRPr/>
              </a:pPr>
              <a:t>‹#›</a:t>
            </a:fld>
            <a:endParaRPr lang="en-US"/>
          </a:p>
        </p:txBody>
      </p:sp>
    </p:spTree>
  </p:cSld>
  <p:clrMapOvr>
    <a:masterClrMapping/>
  </p:clrMapOvr>
  <p:transition spd="med" advTm="15000">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D52487E-3C33-B041-90AC-3534DF9EFAB4}" type="datetime1">
              <a:rPr lang="en-US"/>
              <a:pPr>
                <a:defRPr/>
              </a:pPr>
              <a:t>10/5/10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9734156-4D9F-D748-B05C-77D734E8C4C8}" type="slidenum">
              <a:rPr lang="en-US"/>
              <a:pPr>
                <a:defRPr/>
              </a:pPr>
              <a:t>‹#›</a:t>
            </a:fld>
            <a:endParaRPr lang="en-US"/>
          </a:p>
        </p:txBody>
      </p:sp>
    </p:spTree>
  </p:cSld>
  <p:clrMapOvr>
    <a:masterClrMapping/>
  </p:clrMapOvr>
  <p:transition spd="med" advTm="15000">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E6C53F8-07FE-7642-A497-140F7398A4EC}" type="datetime1">
              <a:rPr lang="en-US"/>
              <a:pPr>
                <a:defRPr/>
              </a:pPr>
              <a:t>10/5/10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B3E64BE-4A30-F849-87B4-893F498348E7}" type="slidenum">
              <a:rPr lang="en-US"/>
              <a:pPr>
                <a:defRPr/>
              </a:pPr>
              <a:t>‹#›</a:t>
            </a:fld>
            <a:endParaRPr lang="en-US"/>
          </a:p>
        </p:txBody>
      </p:sp>
    </p:spTree>
  </p:cSld>
  <p:clrMapOvr>
    <a:masterClrMapping/>
  </p:clrMapOvr>
  <p:transition spd="med" advTm="15000">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11E4FDD-186B-3F45-A50A-C1C1D699E22E}" type="datetime1">
              <a:rPr lang="en-US"/>
              <a:pPr>
                <a:defRPr/>
              </a:pPr>
              <a:t>10/5/10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4B59813-0D12-1941-B508-171DCCA0AF60}" type="slidenum">
              <a:rPr lang="en-US"/>
              <a:pPr>
                <a:defRPr/>
              </a:pPr>
              <a:t>‹#›</a:t>
            </a:fld>
            <a:endParaRPr lang="en-US"/>
          </a:p>
        </p:txBody>
      </p:sp>
    </p:spTree>
  </p:cSld>
  <p:clrMapOvr>
    <a:masterClrMapping/>
  </p:clrMapOvr>
  <p:transition spd="med" advTm="15000">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C30870E-14FC-6742-B0D1-C02C76B50E23}" type="datetime1">
              <a:rPr lang="en-US"/>
              <a:pPr>
                <a:defRPr/>
              </a:pPr>
              <a:t>10/5/10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7F9EC8B-402D-8049-AB7E-B904D5A5AC5D}" type="slidenum">
              <a:rPr lang="en-US"/>
              <a:pPr>
                <a:defRPr/>
              </a:pPr>
              <a:t>‹#›</a:t>
            </a:fld>
            <a:endParaRPr lang="en-US"/>
          </a:p>
        </p:txBody>
      </p:sp>
    </p:spTree>
  </p:cSld>
  <p:clrMapOvr>
    <a:masterClrMapping/>
  </p:clrMapOvr>
  <p:transition spd="med" advTm="15000">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2C4B090-278C-DC4E-85A9-775BA86E060A}" type="datetime1">
              <a:rPr lang="en-US"/>
              <a:pPr>
                <a:defRPr/>
              </a:pPr>
              <a:t>10/5/10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57C7270-FE62-9841-BF20-2F6400440133}" type="slidenum">
              <a:rPr lang="en-US"/>
              <a:pPr>
                <a:defRPr/>
              </a:pPr>
              <a:t>‹#›</a:t>
            </a:fld>
            <a:endParaRPr lang="en-US"/>
          </a:p>
        </p:txBody>
      </p:sp>
    </p:spTree>
  </p:cSld>
  <p:clrMapOvr>
    <a:masterClrMapping/>
  </p:clrMapOvr>
  <p:transition spd="med" advTm="15000">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45CD876-4E77-324B-B6E7-795269B3BDBA}" type="datetime1">
              <a:rPr lang="en-US"/>
              <a:pPr>
                <a:defRPr/>
              </a:pPr>
              <a:t>10/5/10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9937EB1-C7C4-9F46-BBB1-4D762E91E7A6}" type="slidenum">
              <a:rPr lang="en-US"/>
              <a:pPr>
                <a:defRPr/>
              </a:pPr>
              <a:t>‹#›</a:t>
            </a:fld>
            <a:endParaRPr lang="en-US"/>
          </a:p>
        </p:txBody>
      </p:sp>
    </p:spTree>
  </p:cSld>
  <p:clrMapOvr>
    <a:masterClrMapping/>
  </p:clrMapOvr>
  <p:transition spd="med" advTm="15000">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822A457B-84D2-3B48-AD6B-A7F7EC871B91}" type="datetime1">
              <a:rPr lang="en-US"/>
              <a:pPr>
                <a:defRPr/>
              </a:pPr>
              <a:t>10/5/10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AF34B983-90EE-C842-8015-A128AF5DDCE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ransition spd="med" advTm="15000">
    <p:fade/>
  </p:transition>
  <p:txStyles>
    <p:titleStyle>
      <a:lvl1pPr algn="ctr" defTabSz="457200" rtl="0" fontAlgn="base">
        <a:spcBef>
          <a:spcPct val="0"/>
        </a:spcBef>
        <a:spcAft>
          <a:spcPct val="0"/>
        </a:spcAft>
        <a:defRPr sz="4400" kern="1200">
          <a:solidFill>
            <a:schemeClr val="tx1"/>
          </a:solidFill>
          <a:latin typeface="+mj-lt"/>
          <a:ea typeface="ヒラギノ角ゴ Pro W3" charset="-128"/>
          <a:cs typeface="ヒラギノ角ゴ Pro W3" charset="-128"/>
        </a:defRPr>
      </a:lvl1pPr>
      <a:lvl2pPr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2pPr>
      <a:lvl3pPr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3pPr>
      <a:lvl4pPr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4pPr>
      <a:lvl5pPr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5pPr>
      <a:lvl6pPr marL="457200"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6pPr>
      <a:lvl7pPr marL="914400"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7pPr>
      <a:lvl8pPr marL="1371600"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8pPr>
      <a:lvl9pPr marL="1828800" algn="ctr" defTabSz="457200" rtl="0" fontAlgn="base">
        <a:spcBef>
          <a:spcPct val="0"/>
        </a:spcBef>
        <a:spcAft>
          <a:spcPct val="0"/>
        </a:spcAft>
        <a:defRPr sz="4400">
          <a:solidFill>
            <a:schemeClr val="tx1"/>
          </a:solidFill>
          <a:latin typeface="Calibri" charset="0"/>
          <a:ea typeface="ヒラギノ角ゴ Pro W3" charset="-128"/>
          <a:cs typeface="ヒラギノ角ゴ Pro W3"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10.pdf"/><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3" name="Picture 2" descr="286476887_d43f3cff29_o.jpeg"/>
          <p:cNvPicPr>
            <a:picLocks noChangeAspect="1"/>
          </p:cNvPicPr>
          <p:nvPr/>
        </p:nvPicPr>
        <p:blipFill>
          <a:blip r:embed="rId3"/>
          <a:srcRect l="1200" t="1525" r="1200" b="1525"/>
          <a:stretch>
            <a:fillRect/>
          </a:stretch>
        </p:blipFill>
        <p:spPr>
          <a:xfrm>
            <a:off x="-78030" y="0"/>
            <a:ext cx="9222030" cy="6858000"/>
          </a:xfrm>
          <a:prstGeom prst="rect">
            <a:avLst/>
          </a:prstGeom>
        </p:spPr>
      </p:pic>
      <p:sp>
        <p:nvSpPr>
          <p:cNvPr id="4" name="TextBox 3"/>
          <p:cNvSpPr txBox="1"/>
          <p:nvPr/>
        </p:nvSpPr>
        <p:spPr>
          <a:xfrm>
            <a:off x="0" y="152400"/>
            <a:ext cx="6494085" cy="523220"/>
          </a:xfrm>
          <a:prstGeom prst="rect">
            <a:avLst/>
          </a:prstGeom>
          <a:noFill/>
        </p:spPr>
        <p:txBody>
          <a:bodyPr wrap="none" rtlCol="0">
            <a:spAutoFit/>
          </a:bodyPr>
          <a:lstStyle/>
          <a:p>
            <a:r>
              <a:rPr lang="en-US" sz="2800" b="1" dirty="0" smtClean="0">
                <a:solidFill>
                  <a:srgbClr val="800000"/>
                </a:solidFill>
                <a:latin typeface="Helvetica Neue"/>
                <a:cs typeface="Helvetica Neue"/>
              </a:rPr>
              <a:t>Grassroots information management</a:t>
            </a:r>
          </a:p>
        </p:txBody>
      </p:sp>
    </p:spTree>
  </p:cSld>
  <p:clrMapOvr>
    <a:masterClrMapping/>
  </p:clrMapOvr>
  <p:transition spd="med" advTm="15000">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81000" y="2875002"/>
            <a:ext cx="4491891" cy="584776"/>
          </a:xfrm>
          <a:prstGeom prst="rect">
            <a:avLst/>
          </a:prstGeom>
        </p:spPr>
        <p:txBody>
          <a:bodyPr wrap="none">
            <a:spAutoFit/>
          </a:bodyPr>
          <a:lstStyle/>
          <a:p>
            <a:r>
              <a:rPr lang="en-US" sz="3200" b="1" dirty="0" smtClean="0">
                <a:solidFill>
                  <a:srgbClr val="800000"/>
                </a:solidFill>
                <a:latin typeface="Helvetica Neue"/>
                <a:cs typeface="Helvetica Neue"/>
              </a:rPr>
              <a:t>Why did it work at all?</a:t>
            </a:r>
          </a:p>
        </p:txBody>
      </p:sp>
    </p:spTree>
  </p:cSld>
  <p:clrMapOvr>
    <a:masterClrMapping/>
  </p:clrMapOvr>
  <p:transition spd="med" advTm="1500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875002"/>
            <a:ext cx="5427143" cy="584776"/>
          </a:xfrm>
          <a:prstGeom prst="rect">
            <a:avLst/>
          </a:prstGeom>
        </p:spPr>
        <p:txBody>
          <a:bodyPr wrap="none">
            <a:spAutoFit/>
          </a:bodyPr>
          <a:lstStyle/>
          <a:p>
            <a:r>
              <a:rPr lang="en-US" sz="3200" b="1" dirty="0" smtClean="0">
                <a:solidFill>
                  <a:srgbClr val="800000"/>
                </a:solidFill>
                <a:latin typeface="Helvetica Neue"/>
                <a:cs typeface="Helvetica Neue"/>
              </a:rPr>
              <a:t>What can we learn from it?</a:t>
            </a:r>
          </a:p>
        </p:txBody>
      </p:sp>
    </p:spTree>
  </p:cSld>
  <p:clrMapOvr>
    <a:masterClrMapping/>
  </p:clrMapOvr>
  <p:transition spd="med" advTm="1500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4" name="Picture 3" descr="4475088288_366defe471_o.jpeg"/>
          <p:cNvPicPr>
            <a:picLocks noChangeAspect="1"/>
          </p:cNvPicPr>
          <p:nvPr/>
        </p:nvPicPr>
        <p:blipFill>
          <a:blip r:embed="rId3"/>
          <a:srcRect t="13552"/>
          <a:stretch>
            <a:fillRect/>
          </a:stretch>
        </p:blipFill>
        <p:spPr>
          <a:xfrm>
            <a:off x="0" y="1828800"/>
            <a:ext cx="9088016" cy="4374573"/>
          </a:xfrm>
          <a:prstGeom prst="rect">
            <a:avLst/>
          </a:prstGeom>
        </p:spPr>
      </p:pic>
      <p:sp>
        <p:nvSpPr>
          <p:cNvPr id="6" name="TextBox 5"/>
          <p:cNvSpPr txBox="1"/>
          <p:nvPr/>
        </p:nvSpPr>
        <p:spPr>
          <a:xfrm>
            <a:off x="457200" y="675620"/>
            <a:ext cx="7563617" cy="523220"/>
          </a:xfrm>
          <a:prstGeom prst="rect">
            <a:avLst/>
          </a:prstGeom>
          <a:noFill/>
        </p:spPr>
        <p:txBody>
          <a:bodyPr wrap="none" rtlCol="0">
            <a:spAutoFit/>
          </a:bodyPr>
          <a:lstStyle/>
          <a:p>
            <a:r>
              <a:rPr lang="en-US" sz="2800" b="1" dirty="0" smtClean="0">
                <a:solidFill>
                  <a:srgbClr val="800000"/>
                </a:solidFill>
                <a:latin typeface="Helvetica Neue"/>
                <a:cs typeface="Helvetica Neue"/>
              </a:rPr>
              <a:t>Information management is an opportunity.</a:t>
            </a:r>
            <a:endParaRPr lang="en-US" sz="2800" dirty="0" smtClean="0">
              <a:solidFill>
                <a:srgbClr val="800000"/>
              </a:solidFill>
              <a:latin typeface="Helvetica Neue"/>
              <a:cs typeface="Helvetica Neue"/>
            </a:endParaRPr>
          </a:p>
          <a:p>
            <a:endParaRPr lang="en-US" dirty="0"/>
          </a:p>
        </p:txBody>
      </p:sp>
    </p:spTree>
  </p:cSld>
  <p:clrMapOvr>
    <a:masterClrMapping/>
  </p:clrMapOvr>
  <p:transition spd="med" advTm="1500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04800" y="2875002"/>
            <a:ext cx="6649604" cy="1077218"/>
          </a:xfrm>
          <a:prstGeom prst="rect">
            <a:avLst/>
          </a:prstGeom>
        </p:spPr>
        <p:txBody>
          <a:bodyPr wrap="none">
            <a:spAutoFit/>
          </a:bodyPr>
          <a:lstStyle/>
          <a:p>
            <a:r>
              <a:rPr lang="en-US" sz="3200" b="1" dirty="0" smtClean="0">
                <a:solidFill>
                  <a:srgbClr val="800000"/>
                </a:solidFill>
                <a:latin typeface="Helvetica Neue"/>
                <a:cs typeface="Helvetica Neue"/>
              </a:rPr>
              <a:t>How do we improve participation</a:t>
            </a:r>
            <a:br>
              <a:rPr lang="en-US" sz="3200" b="1" dirty="0" smtClean="0">
                <a:solidFill>
                  <a:srgbClr val="800000"/>
                </a:solidFill>
                <a:latin typeface="Helvetica Neue"/>
                <a:cs typeface="Helvetica Neue"/>
              </a:rPr>
            </a:br>
            <a:r>
              <a:rPr lang="en-US" sz="3200" b="1" dirty="0" smtClean="0">
                <a:solidFill>
                  <a:srgbClr val="800000"/>
                </a:solidFill>
                <a:latin typeface="Helvetica Neue"/>
                <a:cs typeface="Helvetica Neue"/>
              </a:rPr>
              <a:t>in information management?</a:t>
            </a:r>
          </a:p>
        </p:txBody>
      </p:sp>
    </p:spTree>
  </p:cSld>
  <p:clrMapOvr>
    <a:masterClrMapping/>
  </p:clrMapOvr>
  <p:transition spd="med" advTm="1500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2" name="Picture 1" descr="pyramid.psd"/>
          <p:cNvPicPr>
            <a:picLocks noChangeAspect="1"/>
          </p:cNvPicPr>
          <p:nvPr/>
        </p:nvPicPr>
        <p:blipFill>
          <a:blip r:embed="rId3"/>
          <a:srcRect l="5133"/>
          <a:stretch>
            <a:fillRect/>
          </a:stretch>
        </p:blipFill>
        <p:spPr>
          <a:xfrm>
            <a:off x="0" y="457200"/>
            <a:ext cx="9144000" cy="5899337"/>
          </a:xfrm>
          <a:prstGeom prst="rect">
            <a:avLst/>
          </a:prstGeom>
        </p:spPr>
      </p:pic>
      <p:sp>
        <p:nvSpPr>
          <p:cNvPr id="3" name="TextBox 2"/>
          <p:cNvSpPr txBox="1"/>
          <p:nvPr/>
        </p:nvSpPr>
        <p:spPr>
          <a:xfrm>
            <a:off x="1447800" y="228600"/>
            <a:ext cx="5191568" cy="523220"/>
          </a:xfrm>
          <a:prstGeom prst="rect">
            <a:avLst/>
          </a:prstGeom>
          <a:noFill/>
        </p:spPr>
        <p:txBody>
          <a:bodyPr wrap="none" rtlCol="0">
            <a:spAutoFit/>
          </a:bodyPr>
          <a:lstStyle/>
          <a:p>
            <a:r>
              <a:rPr lang="en-US" sz="2800" b="1" dirty="0" smtClean="0">
                <a:solidFill>
                  <a:srgbClr val="800000"/>
                </a:solidFill>
                <a:latin typeface="Helvetica Neue"/>
                <a:cs typeface="Helvetica Neue"/>
              </a:rPr>
              <a:t>One view of “crowdsourcing”</a:t>
            </a:r>
            <a:endParaRPr lang="en-US" sz="2800" dirty="0" smtClean="0">
              <a:solidFill>
                <a:srgbClr val="800000"/>
              </a:solidFill>
              <a:latin typeface="Helvetica Neue"/>
              <a:cs typeface="Helvetica Neue"/>
            </a:endParaRPr>
          </a:p>
          <a:p>
            <a:endParaRPr lang="en-US" dirty="0"/>
          </a:p>
        </p:txBody>
      </p:sp>
    </p:spTree>
  </p:cSld>
  <p:clrMapOvr>
    <a:masterClrMapping/>
  </p:clrMapOvr>
  <p:transition spd="med" advTm="1500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3" name="Picture 2" descr="Screen shot 2010-09-27 at 10.53.31 PM.png"/>
          <p:cNvPicPr>
            <a:picLocks noChangeAspect="1"/>
          </p:cNvPicPr>
          <p:nvPr/>
        </p:nvPicPr>
        <p:blipFill>
          <a:blip r:embed="rId3"/>
          <a:stretch>
            <a:fillRect/>
          </a:stretch>
        </p:blipFill>
        <p:spPr>
          <a:xfrm>
            <a:off x="0" y="261017"/>
            <a:ext cx="9144000" cy="6749383"/>
          </a:xfrm>
          <a:prstGeom prst="rect">
            <a:avLst/>
          </a:prstGeom>
        </p:spPr>
      </p:pic>
      <p:sp>
        <p:nvSpPr>
          <p:cNvPr id="4" name="TextBox 3"/>
          <p:cNvSpPr txBox="1"/>
          <p:nvPr/>
        </p:nvSpPr>
        <p:spPr>
          <a:xfrm>
            <a:off x="1219200" y="261017"/>
            <a:ext cx="5623548" cy="523220"/>
          </a:xfrm>
          <a:prstGeom prst="rect">
            <a:avLst/>
          </a:prstGeom>
          <a:noFill/>
        </p:spPr>
        <p:txBody>
          <a:bodyPr wrap="none" rtlCol="0">
            <a:spAutoFit/>
          </a:bodyPr>
          <a:lstStyle/>
          <a:p>
            <a:r>
              <a:rPr lang="en-US" sz="2800" b="1" dirty="0" smtClean="0">
                <a:solidFill>
                  <a:srgbClr val="800000"/>
                </a:solidFill>
                <a:latin typeface="Helvetica Neue"/>
                <a:cs typeface="Helvetica Neue"/>
              </a:rPr>
              <a:t>We put ourselves on a pedestal.</a:t>
            </a:r>
            <a:endParaRPr lang="en-US" sz="2800" dirty="0" smtClean="0">
              <a:solidFill>
                <a:srgbClr val="800000"/>
              </a:solidFill>
              <a:latin typeface="Helvetica Neue"/>
              <a:cs typeface="Helvetica Neue"/>
            </a:endParaRPr>
          </a:p>
          <a:p>
            <a:endParaRPr lang="en-US" dirty="0"/>
          </a:p>
        </p:txBody>
      </p:sp>
    </p:spTree>
  </p:cSld>
  <p:clrMapOvr>
    <a:masterClrMapping/>
  </p:clrMapOvr>
  <p:transition spd="med" advTm="150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4" name="Picture 3" descr="who_are_yo_designing_for2.jpg"/>
          <p:cNvPicPr>
            <a:picLocks noChangeAspect="1"/>
          </p:cNvPicPr>
          <p:nvPr/>
        </p:nvPicPr>
        <p:blipFill>
          <a:blip r:embed="rId3"/>
          <a:srcRect l="16467" r="25666"/>
          <a:stretch>
            <a:fillRect/>
          </a:stretch>
        </p:blipFill>
        <p:spPr>
          <a:xfrm>
            <a:off x="0" y="-1406486"/>
            <a:ext cx="9144000" cy="6934200"/>
          </a:xfrm>
          <a:prstGeom prst="rect">
            <a:avLst/>
          </a:prstGeom>
        </p:spPr>
      </p:pic>
      <p:sp>
        <p:nvSpPr>
          <p:cNvPr id="3" name="TextBox 2"/>
          <p:cNvSpPr txBox="1"/>
          <p:nvPr/>
        </p:nvSpPr>
        <p:spPr>
          <a:xfrm>
            <a:off x="1524000" y="1106507"/>
            <a:ext cx="5390500" cy="954107"/>
          </a:xfrm>
          <a:prstGeom prst="rect">
            <a:avLst/>
          </a:prstGeom>
          <a:noFill/>
        </p:spPr>
        <p:txBody>
          <a:bodyPr wrap="none" rtlCol="0">
            <a:spAutoFit/>
          </a:bodyPr>
          <a:lstStyle/>
          <a:p>
            <a:pPr algn="ctr"/>
            <a:r>
              <a:rPr lang="en-US" sz="2800" b="1" dirty="0" smtClean="0">
                <a:solidFill>
                  <a:srgbClr val="800000"/>
                </a:solidFill>
                <a:latin typeface="Helvetica Neue"/>
                <a:cs typeface="Helvetica Neue"/>
              </a:rPr>
              <a:t>An Open Source perspective</a:t>
            </a:r>
          </a:p>
          <a:p>
            <a:r>
              <a:rPr lang="en-US" sz="2800" b="1" dirty="0" smtClean="0">
                <a:solidFill>
                  <a:srgbClr val="800000"/>
                </a:solidFill>
                <a:latin typeface="Helvetica Neue"/>
                <a:cs typeface="Helvetica Neue"/>
              </a:rPr>
              <a:t>is different: flat and functional.</a:t>
            </a:r>
            <a:endParaRPr lang="en-US" sz="2800" dirty="0" smtClean="0">
              <a:solidFill>
                <a:srgbClr val="800000"/>
              </a:solidFill>
              <a:latin typeface="Helvetica Neue"/>
              <a:cs typeface="Helvetica Neue"/>
            </a:endParaRPr>
          </a:p>
          <a:p>
            <a:pPr algn="ctr"/>
            <a:endParaRPr lang="en-US" dirty="0"/>
          </a:p>
        </p:txBody>
      </p:sp>
    </p:spTree>
  </p:cSld>
  <p:clrMapOvr>
    <a:masterClrMapping/>
  </p:clrMapOvr>
  <p:transition spd="med" advTm="1500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mc:AlternateContent>
          <mc:Choice xmlns:ma="http://schemas.microsoft.com/office/mac/drawingml/2008/main" Requires="ma">
            <p:blipFill>
              <a:blip r:embed="rId3"/>
              <a:srcRect l="11111" r="10458"/>
              <a:stretch>
                <a:fillRect/>
              </a:stretch>
            </p:blipFill>
          </mc:Choice>
          <mc:Fallback>
            <p:blipFill>
              <a:blip r:embed="rId4"/>
              <a:srcRect l="11111" r="10458"/>
              <a:stretch>
                <a:fillRect/>
              </a:stretch>
            </p:blipFill>
          </mc:Fallback>
        </mc:AlternateContent>
        <p:spPr bwMode="auto">
          <a:xfrm>
            <a:off x="0" y="1066800"/>
            <a:ext cx="9144000" cy="4991514"/>
          </a:xfrm>
          <a:prstGeom prst="rect">
            <a:avLst/>
          </a:prstGeom>
          <a:noFill/>
          <a:ln w="9525">
            <a:noFill/>
            <a:miter lim="800000"/>
            <a:headEnd/>
            <a:tailEnd/>
          </a:ln>
          <a:effectLst/>
        </p:spPr>
      </p:pic>
      <p:sp>
        <p:nvSpPr>
          <p:cNvPr id="3" name="TextBox 2"/>
          <p:cNvSpPr txBox="1"/>
          <p:nvPr/>
        </p:nvSpPr>
        <p:spPr>
          <a:xfrm>
            <a:off x="1295400" y="414010"/>
            <a:ext cx="5921568" cy="523220"/>
          </a:xfrm>
          <a:prstGeom prst="rect">
            <a:avLst/>
          </a:prstGeom>
          <a:noFill/>
        </p:spPr>
        <p:txBody>
          <a:bodyPr wrap="none" rtlCol="0">
            <a:spAutoFit/>
          </a:bodyPr>
          <a:lstStyle/>
          <a:p>
            <a:r>
              <a:rPr lang="en-US" sz="2800" b="1" dirty="0" smtClean="0">
                <a:solidFill>
                  <a:srgbClr val="800000"/>
                </a:solidFill>
                <a:latin typeface="Helvetica Neue"/>
                <a:cs typeface="Helvetica Neue"/>
              </a:rPr>
              <a:t>Collaboration occurs secondarily.</a:t>
            </a:r>
            <a:endParaRPr lang="en-US" sz="2800" dirty="0" smtClean="0">
              <a:solidFill>
                <a:srgbClr val="800000"/>
              </a:solidFill>
              <a:latin typeface="Helvetica Neue"/>
              <a:cs typeface="Helvetica Neue"/>
            </a:endParaRPr>
          </a:p>
          <a:p>
            <a:endParaRPr lang="en-US" dirty="0"/>
          </a:p>
        </p:txBody>
      </p:sp>
    </p:spTree>
  </p:cSld>
  <p:clrMapOvr>
    <a:masterClrMapping/>
  </p:clrMapOvr>
  <p:transition spd="med" advTm="15000">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3" name="Picture 2" descr="286476887_d43f3cff29_o.jpeg"/>
          <p:cNvPicPr>
            <a:picLocks noChangeAspect="1"/>
          </p:cNvPicPr>
          <p:nvPr/>
        </p:nvPicPr>
        <p:blipFill>
          <a:blip r:embed="rId3"/>
          <a:srcRect l="1200" t="1525" r="1200" b="1525"/>
          <a:stretch>
            <a:fillRect/>
          </a:stretch>
        </p:blipFill>
        <p:spPr>
          <a:xfrm>
            <a:off x="-78030" y="0"/>
            <a:ext cx="9222030" cy="6858000"/>
          </a:xfrm>
          <a:prstGeom prst="rect">
            <a:avLst/>
          </a:prstGeom>
        </p:spPr>
      </p:pic>
      <p:sp>
        <p:nvSpPr>
          <p:cNvPr id="5" name="TextBox 4"/>
          <p:cNvSpPr txBox="1"/>
          <p:nvPr/>
        </p:nvSpPr>
        <p:spPr>
          <a:xfrm>
            <a:off x="228600" y="228600"/>
            <a:ext cx="5743741" cy="523220"/>
          </a:xfrm>
          <a:prstGeom prst="rect">
            <a:avLst/>
          </a:prstGeom>
          <a:noFill/>
        </p:spPr>
        <p:txBody>
          <a:bodyPr wrap="none" rtlCol="0">
            <a:spAutoFit/>
          </a:bodyPr>
          <a:lstStyle/>
          <a:p>
            <a:r>
              <a:rPr lang="en-US" sz="2800" b="1" dirty="0" smtClean="0">
                <a:solidFill>
                  <a:srgbClr val="800000"/>
                </a:solidFill>
                <a:latin typeface="Helvetica Neue"/>
                <a:cs typeface="Helvetica Neue"/>
              </a:rPr>
              <a:t>A movement can’t be “sourced.”</a:t>
            </a:r>
          </a:p>
        </p:txBody>
      </p:sp>
    </p:spTree>
  </p:cSld>
  <p:clrMapOvr>
    <a:masterClrMapping/>
  </p:clrMapOvr>
  <p:transition spd="med" advTm="15000">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228600" y="2786390"/>
            <a:ext cx="3793702" cy="523220"/>
          </a:xfrm>
          <a:prstGeom prst="rect">
            <a:avLst/>
          </a:prstGeom>
          <a:noFill/>
        </p:spPr>
        <p:txBody>
          <a:bodyPr wrap="none" rtlCol="0">
            <a:spAutoFit/>
          </a:bodyPr>
          <a:lstStyle/>
          <a:p>
            <a:r>
              <a:rPr lang="en-US" sz="2800" b="1" dirty="0" smtClean="0">
                <a:solidFill>
                  <a:srgbClr val="800000"/>
                </a:solidFill>
                <a:latin typeface="Helvetica Neue"/>
                <a:cs typeface="Helvetica Neue"/>
              </a:rPr>
              <a:t>Information is power.</a:t>
            </a:r>
          </a:p>
        </p:txBody>
      </p:sp>
    </p:spTree>
  </p:cSld>
  <p:clrMapOvr>
    <a:masterClrMapping/>
  </p:clrMapOvr>
  <p:transition spd="med" advTm="15000">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609600" y="3105835"/>
            <a:ext cx="4572000" cy="1200329"/>
          </a:xfrm>
          <a:prstGeom prst="rect">
            <a:avLst/>
          </a:prstGeom>
        </p:spPr>
        <p:txBody>
          <a:bodyPr>
            <a:spAutoFit/>
          </a:bodyPr>
          <a:lstStyle/>
          <a:p>
            <a:r>
              <a:rPr lang="en-US" b="1" dirty="0" smtClean="0">
                <a:solidFill>
                  <a:srgbClr val="000000"/>
                </a:solidFill>
                <a:latin typeface="Helvetica Neue"/>
                <a:cs typeface="Helvetica Neue"/>
              </a:rPr>
              <a:t>A team of more than 1,000 people formed to translate, annotate, </a:t>
            </a:r>
            <a:r>
              <a:rPr lang="en-US" b="1" dirty="0" err="1" smtClean="0">
                <a:solidFill>
                  <a:srgbClr val="000000"/>
                </a:solidFill>
                <a:latin typeface="Helvetica Neue"/>
                <a:cs typeface="Helvetica Neue"/>
              </a:rPr>
              <a:t>geolocate</a:t>
            </a:r>
            <a:r>
              <a:rPr lang="en-US" b="1" dirty="0" smtClean="0">
                <a:solidFill>
                  <a:srgbClr val="000000"/>
                </a:solidFill>
                <a:latin typeface="Helvetica Neue"/>
                <a:cs typeface="Helvetica Neue"/>
              </a:rPr>
              <a:t> and categorize reports after the earthquake.</a:t>
            </a:r>
          </a:p>
        </p:txBody>
      </p:sp>
      <p:sp>
        <p:nvSpPr>
          <p:cNvPr id="4" name="Rectangle 3"/>
          <p:cNvSpPr/>
          <p:nvPr/>
        </p:nvSpPr>
        <p:spPr>
          <a:xfrm>
            <a:off x="609600" y="1828800"/>
            <a:ext cx="2966663" cy="461665"/>
          </a:xfrm>
          <a:prstGeom prst="rect">
            <a:avLst/>
          </a:prstGeom>
        </p:spPr>
        <p:txBody>
          <a:bodyPr wrap="none">
            <a:spAutoFit/>
          </a:bodyPr>
          <a:lstStyle/>
          <a:p>
            <a:r>
              <a:rPr lang="en-US" sz="2400" b="1" dirty="0" smtClean="0">
                <a:solidFill>
                  <a:srgbClr val="000000"/>
                </a:solidFill>
                <a:latin typeface="Helvetica Neue"/>
                <a:cs typeface="Helvetica Neue"/>
              </a:rPr>
              <a:t>Haiti: January 2010</a:t>
            </a:r>
            <a:endParaRPr lang="en-US" sz="2400" dirty="0">
              <a:solidFill>
                <a:srgbClr val="000000"/>
              </a:solidFill>
            </a:endParaRPr>
          </a:p>
        </p:txBody>
      </p:sp>
    </p:spTree>
  </p:cSld>
  <p:clrMapOvr>
    <a:masterClrMapping/>
  </p:clrMapOvr>
  <p:transition spd="med" advTm="1500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228600" y="2786390"/>
            <a:ext cx="7417415" cy="1384995"/>
          </a:xfrm>
          <a:prstGeom prst="rect">
            <a:avLst/>
          </a:prstGeom>
          <a:noFill/>
        </p:spPr>
        <p:txBody>
          <a:bodyPr wrap="none" rtlCol="0">
            <a:spAutoFit/>
          </a:bodyPr>
          <a:lstStyle/>
          <a:p>
            <a:r>
              <a:rPr lang="en-US" sz="2800" b="1" dirty="0" smtClean="0">
                <a:solidFill>
                  <a:srgbClr val="800000"/>
                </a:solidFill>
                <a:latin typeface="Helvetica Neue"/>
                <a:cs typeface="Helvetica Neue"/>
              </a:rPr>
              <a:t>We all can work with information to </a:t>
            </a:r>
            <a:br>
              <a:rPr lang="en-US" sz="2800" b="1" dirty="0" smtClean="0">
                <a:solidFill>
                  <a:srgbClr val="800000"/>
                </a:solidFill>
                <a:latin typeface="Helvetica Neue"/>
                <a:cs typeface="Helvetica Neue"/>
              </a:rPr>
            </a:br>
            <a:r>
              <a:rPr lang="en-US" sz="2800" b="1" dirty="0" smtClean="0">
                <a:solidFill>
                  <a:srgbClr val="800000"/>
                </a:solidFill>
                <a:latin typeface="Helvetica Neue"/>
                <a:cs typeface="Helvetica Neue"/>
              </a:rPr>
              <a:t>broaden our conception of our community</a:t>
            </a:r>
          </a:p>
          <a:p>
            <a:r>
              <a:rPr lang="en-US" sz="2800" b="1" dirty="0" smtClean="0">
                <a:solidFill>
                  <a:srgbClr val="800000"/>
                </a:solidFill>
                <a:latin typeface="Helvetica Neue"/>
                <a:cs typeface="Helvetica Neue"/>
              </a:rPr>
              <a:t>and </a:t>
            </a:r>
            <a:r>
              <a:rPr lang="en-US" sz="2800" b="1" i="1" dirty="0" smtClean="0">
                <a:solidFill>
                  <a:srgbClr val="800000"/>
                </a:solidFill>
                <a:latin typeface="Helvetica Neue"/>
                <a:cs typeface="Helvetica Neue"/>
              </a:rPr>
              <a:t>actually help</a:t>
            </a:r>
            <a:r>
              <a:rPr lang="en-US" sz="2800" b="1" dirty="0" smtClean="0">
                <a:solidFill>
                  <a:srgbClr val="800000"/>
                </a:solidFill>
                <a:latin typeface="Helvetica Neue"/>
                <a:cs typeface="Helvetica Neue"/>
              </a:rPr>
              <a:t> in a humanitarian crisis.</a:t>
            </a:r>
          </a:p>
        </p:txBody>
      </p:sp>
    </p:spTree>
  </p:cSld>
  <p:clrMapOvr>
    <a:masterClrMapping/>
  </p:clrMapOvr>
  <p:transition spd="med" advTm="15000">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228600" y="2786390"/>
            <a:ext cx="6467731" cy="954107"/>
          </a:xfrm>
          <a:prstGeom prst="rect">
            <a:avLst/>
          </a:prstGeom>
          <a:noFill/>
        </p:spPr>
        <p:txBody>
          <a:bodyPr wrap="none" rtlCol="0">
            <a:spAutoFit/>
          </a:bodyPr>
          <a:lstStyle/>
          <a:p>
            <a:r>
              <a:rPr lang="en-US" sz="2800" b="1" dirty="0" smtClean="0">
                <a:solidFill>
                  <a:srgbClr val="800000"/>
                </a:solidFill>
                <a:latin typeface="Helvetica Neue"/>
                <a:cs typeface="Helvetica Neue"/>
              </a:rPr>
              <a:t>But we must design for a movement, </a:t>
            </a:r>
          </a:p>
          <a:p>
            <a:r>
              <a:rPr lang="en-US" sz="2800" b="1" dirty="0" smtClean="0">
                <a:solidFill>
                  <a:srgbClr val="800000"/>
                </a:solidFill>
                <a:latin typeface="Helvetica Neue"/>
                <a:cs typeface="Helvetica Neue"/>
              </a:rPr>
              <a:t>not a “crowd” with “workers.”</a:t>
            </a:r>
          </a:p>
        </p:txBody>
      </p:sp>
    </p:spTree>
  </p:cSld>
  <p:clrMapOvr>
    <a:masterClrMapping/>
  </p:clrMapOvr>
  <p:transition spd="med" advTm="15000">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228600" y="2786390"/>
            <a:ext cx="6593416" cy="954107"/>
          </a:xfrm>
          <a:prstGeom prst="rect">
            <a:avLst/>
          </a:prstGeom>
          <a:noFill/>
        </p:spPr>
        <p:txBody>
          <a:bodyPr wrap="none" rtlCol="0">
            <a:spAutoFit/>
          </a:bodyPr>
          <a:lstStyle/>
          <a:p>
            <a:r>
              <a:rPr lang="en-US" sz="2800" b="1" dirty="0" smtClean="0">
                <a:solidFill>
                  <a:srgbClr val="800000"/>
                </a:solidFill>
                <a:latin typeface="Helvetica Neue"/>
                <a:cs typeface="Helvetica Neue"/>
              </a:rPr>
              <a:t>We can learn a lot from past success,</a:t>
            </a:r>
          </a:p>
          <a:p>
            <a:r>
              <a:rPr lang="en-US" sz="2800" b="1" dirty="0" smtClean="0">
                <a:solidFill>
                  <a:srgbClr val="800000"/>
                </a:solidFill>
                <a:latin typeface="Helvetica Neue"/>
                <a:cs typeface="Helvetica Neue"/>
              </a:rPr>
              <a:t>from past civic media.</a:t>
            </a:r>
          </a:p>
        </p:txBody>
      </p:sp>
    </p:spTree>
  </p:cSld>
  <p:clrMapOvr>
    <a:masterClrMapping/>
  </p:clrMapOvr>
  <p:transition spd="med" advTm="15000">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04800" y="1752600"/>
            <a:ext cx="8229600" cy="2554545"/>
          </a:xfrm>
          <a:prstGeom prst="rect">
            <a:avLst/>
          </a:prstGeom>
        </p:spPr>
        <p:txBody>
          <a:bodyPr wrap="square">
            <a:spAutoFit/>
          </a:bodyPr>
          <a:lstStyle/>
          <a:p>
            <a:r>
              <a:rPr lang="en-US" sz="3200" b="1" dirty="0" smtClean="0">
                <a:solidFill>
                  <a:srgbClr val="800000"/>
                </a:solidFill>
                <a:latin typeface="Helvetica Neue"/>
                <a:cs typeface="Helvetica Neue"/>
              </a:rPr>
              <a:t>“Civic media is any form of communication that strengthens the social bonds within a community or creates a strong sense of civic engagement among its residents.”</a:t>
            </a:r>
          </a:p>
        </p:txBody>
      </p:sp>
      <p:sp>
        <p:nvSpPr>
          <p:cNvPr id="6" name="Rectangle 5"/>
          <p:cNvSpPr/>
          <p:nvPr/>
        </p:nvSpPr>
        <p:spPr>
          <a:xfrm>
            <a:off x="4343400" y="4724400"/>
            <a:ext cx="2150539" cy="369332"/>
          </a:xfrm>
          <a:prstGeom prst="rect">
            <a:avLst/>
          </a:prstGeom>
        </p:spPr>
        <p:txBody>
          <a:bodyPr wrap="none">
            <a:spAutoFit/>
          </a:bodyPr>
          <a:lstStyle/>
          <a:p>
            <a:r>
              <a:rPr lang="en-US" i="1" dirty="0" smtClean="0"/>
              <a:t>http://</a:t>
            </a:r>
            <a:r>
              <a:rPr lang="en-US" i="1" dirty="0" err="1" smtClean="0"/>
              <a:t>civic.mit.edu</a:t>
            </a:r>
            <a:r>
              <a:rPr lang="en-US" i="1" dirty="0" smtClean="0"/>
              <a:t>/</a:t>
            </a:r>
            <a:endParaRPr lang="en-US" i="1" dirty="0"/>
          </a:p>
        </p:txBody>
      </p:sp>
    </p:spTree>
  </p:cSld>
  <p:clrMapOvr>
    <a:masterClrMapping/>
  </p:clrMapOvr>
  <p:transition spd="med" advTm="15000">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533400" y="1828800"/>
            <a:ext cx="7924800" cy="3785652"/>
          </a:xfrm>
          <a:prstGeom prst="rect">
            <a:avLst/>
          </a:prstGeom>
        </p:spPr>
        <p:txBody>
          <a:bodyPr wrap="square">
            <a:spAutoFit/>
          </a:bodyPr>
          <a:lstStyle/>
          <a:p>
            <a:r>
              <a:rPr lang="en-US" sz="4800" b="1" dirty="0" smtClean="0">
                <a:latin typeface="Helvetica Neue"/>
                <a:cs typeface="Helvetica Neue"/>
              </a:rPr>
              <a:t>Paper, books, libraries, maps, postal systems, pens, pencils, phones</a:t>
            </a:r>
            <a:r>
              <a:rPr lang="en-US" sz="4800" b="1" dirty="0" smtClean="0">
                <a:latin typeface="Helvetica Neue"/>
                <a:cs typeface="Helvetica Neue"/>
              </a:rPr>
              <a:t>, television</a:t>
            </a:r>
            <a:r>
              <a:rPr lang="en-US" sz="4800" b="1" dirty="0" smtClean="0">
                <a:latin typeface="Helvetica Neue"/>
                <a:cs typeface="Helvetica Neue"/>
              </a:rPr>
              <a:t>, radio</a:t>
            </a:r>
            <a:r>
              <a:rPr lang="en-US" sz="4800" b="1" dirty="0" smtClean="0">
                <a:latin typeface="Helvetica Neue"/>
                <a:cs typeface="Helvetica Neue"/>
              </a:rPr>
              <a:t>, church </a:t>
            </a:r>
            <a:r>
              <a:rPr lang="en-US" sz="4800" b="1" dirty="0" smtClean="0">
                <a:latin typeface="Helvetica Neue"/>
                <a:cs typeface="Helvetica Neue"/>
              </a:rPr>
              <a:t>basements</a:t>
            </a:r>
          </a:p>
        </p:txBody>
      </p:sp>
      <p:sp>
        <p:nvSpPr>
          <p:cNvPr id="6" name="TextBox 5"/>
          <p:cNvSpPr txBox="1"/>
          <p:nvPr/>
        </p:nvSpPr>
        <p:spPr>
          <a:xfrm>
            <a:off x="533400" y="619780"/>
            <a:ext cx="6776214" cy="523220"/>
          </a:xfrm>
          <a:prstGeom prst="rect">
            <a:avLst/>
          </a:prstGeom>
          <a:noFill/>
        </p:spPr>
        <p:txBody>
          <a:bodyPr wrap="none" rtlCol="0">
            <a:spAutoFit/>
          </a:bodyPr>
          <a:lstStyle/>
          <a:p>
            <a:r>
              <a:rPr lang="en-US" sz="2800" b="1" dirty="0" smtClean="0">
                <a:solidFill>
                  <a:srgbClr val="800000"/>
                </a:solidFill>
                <a:latin typeface="Helvetica Neue"/>
                <a:cs typeface="Helvetica Neue"/>
              </a:rPr>
              <a:t>Participatory Civic</a:t>
            </a:r>
            <a:r>
              <a:rPr lang="en-US" sz="2800" b="1" dirty="0" smtClean="0">
                <a:solidFill>
                  <a:srgbClr val="800000"/>
                </a:solidFill>
                <a:latin typeface="Helvetica Neue"/>
                <a:cs typeface="Helvetica Neue"/>
              </a:rPr>
              <a:t> Infrastructure: </a:t>
            </a:r>
            <a:r>
              <a:rPr lang="en-US" sz="2800" b="1" dirty="0" smtClean="0">
                <a:solidFill>
                  <a:srgbClr val="800000"/>
                </a:solidFill>
                <a:latin typeface="Helvetica Neue"/>
                <a:cs typeface="Helvetica Neue"/>
              </a:rPr>
              <a:t>1964</a:t>
            </a:r>
          </a:p>
        </p:txBody>
      </p:sp>
    </p:spTree>
  </p:cSld>
  <p:clrMapOvr>
    <a:masterClrMapping/>
  </p:clrMapOvr>
  <p:transition spd="med" advTm="15000">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04800" y="2819400"/>
            <a:ext cx="9144000" cy="584776"/>
          </a:xfrm>
          <a:prstGeom prst="rect">
            <a:avLst/>
          </a:prstGeom>
        </p:spPr>
        <p:txBody>
          <a:bodyPr wrap="square">
            <a:spAutoFit/>
          </a:bodyPr>
          <a:lstStyle/>
          <a:p>
            <a:r>
              <a:rPr lang="en-US" sz="3200" b="1" dirty="0" smtClean="0">
                <a:solidFill>
                  <a:srgbClr val="800000"/>
                </a:solidFill>
                <a:latin typeface="Helvetica Neue"/>
                <a:cs typeface="Helvetica Neue"/>
              </a:rPr>
              <a:t>These things won the Civil Rights Act.</a:t>
            </a:r>
          </a:p>
        </p:txBody>
      </p:sp>
    </p:spTree>
  </p:cSld>
  <p:clrMapOvr>
    <a:masterClrMapping/>
  </p:clrMapOvr>
  <p:transition spd="med" advTm="15000">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04800" y="2819400"/>
            <a:ext cx="9144000" cy="1077218"/>
          </a:xfrm>
          <a:prstGeom prst="rect">
            <a:avLst/>
          </a:prstGeom>
        </p:spPr>
        <p:txBody>
          <a:bodyPr wrap="square">
            <a:spAutoFit/>
          </a:bodyPr>
          <a:lstStyle/>
          <a:p>
            <a:r>
              <a:rPr lang="en-US" sz="3200" b="1" dirty="0" smtClean="0">
                <a:solidFill>
                  <a:srgbClr val="800000"/>
                </a:solidFill>
                <a:latin typeface="Helvetica Neue"/>
                <a:cs typeface="Helvetica Neue"/>
              </a:rPr>
              <a:t>The internet is not a prerequisite </a:t>
            </a:r>
            <a:br>
              <a:rPr lang="en-US" sz="3200" b="1" dirty="0" smtClean="0">
                <a:solidFill>
                  <a:srgbClr val="800000"/>
                </a:solidFill>
                <a:latin typeface="Helvetica Neue"/>
                <a:cs typeface="Helvetica Neue"/>
              </a:rPr>
            </a:br>
            <a:r>
              <a:rPr lang="en-US" sz="3200" b="1" dirty="0" smtClean="0">
                <a:solidFill>
                  <a:srgbClr val="800000"/>
                </a:solidFill>
                <a:latin typeface="Helvetica Neue"/>
                <a:cs typeface="Helvetica Neue"/>
              </a:rPr>
              <a:t>for massive social change.</a:t>
            </a:r>
          </a:p>
        </p:txBody>
      </p:sp>
    </p:spTree>
  </p:cSld>
  <p:clrMapOvr>
    <a:masterClrMapping/>
  </p:clrMapOvr>
  <p:transition spd="med" advTm="15000">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04800" y="2819400"/>
            <a:ext cx="9144000" cy="1569660"/>
          </a:xfrm>
          <a:prstGeom prst="rect">
            <a:avLst/>
          </a:prstGeom>
        </p:spPr>
        <p:txBody>
          <a:bodyPr wrap="square">
            <a:spAutoFit/>
          </a:bodyPr>
          <a:lstStyle/>
          <a:p>
            <a:r>
              <a:rPr lang="en-US" sz="3200" b="1" dirty="0" smtClean="0">
                <a:solidFill>
                  <a:srgbClr val="800000"/>
                </a:solidFill>
                <a:latin typeface="Helvetica Neue"/>
                <a:cs typeface="Helvetica Neue"/>
              </a:rPr>
              <a:t>Most of the work </a:t>
            </a:r>
            <a:br>
              <a:rPr lang="en-US" sz="3200" b="1" dirty="0" smtClean="0">
                <a:solidFill>
                  <a:srgbClr val="800000"/>
                </a:solidFill>
                <a:latin typeface="Helvetica Neue"/>
                <a:cs typeface="Helvetica Neue"/>
              </a:rPr>
            </a:br>
            <a:r>
              <a:rPr lang="en-US" sz="3200" b="1" dirty="0" smtClean="0">
                <a:solidFill>
                  <a:srgbClr val="800000"/>
                </a:solidFill>
                <a:latin typeface="Helvetica Neue"/>
                <a:cs typeface="Helvetica Neue"/>
              </a:rPr>
              <a:t>is not on the network</a:t>
            </a:r>
          </a:p>
          <a:p>
            <a:r>
              <a:rPr lang="en-US" sz="3200" b="1" dirty="0" smtClean="0">
                <a:solidFill>
                  <a:srgbClr val="800000"/>
                </a:solidFill>
                <a:latin typeface="Helvetica Neue"/>
                <a:cs typeface="Helvetica Neue"/>
              </a:rPr>
              <a:t>at all.</a:t>
            </a:r>
          </a:p>
        </p:txBody>
      </p:sp>
    </p:spTree>
  </p:cSld>
  <p:clrMapOvr>
    <a:masterClrMapping/>
  </p:clrMapOvr>
  <p:transition spd="med" advTm="15000">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2" name="Picture 1" descr="418450557_ecaa4f219c_o.jpeg"/>
          <p:cNvPicPr>
            <a:picLocks noChangeAspect="1"/>
          </p:cNvPicPr>
          <p:nvPr/>
        </p:nvPicPr>
        <p:blipFill>
          <a:blip r:embed="rId3">
            <a:lum contrast="48000"/>
          </a:blip>
          <a:stretch>
            <a:fillRect/>
          </a:stretch>
        </p:blipFill>
        <p:spPr>
          <a:xfrm>
            <a:off x="0" y="0"/>
            <a:ext cx="9089048" cy="6858000"/>
          </a:xfrm>
          <a:prstGeom prst="rect">
            <a:avLst/>
          </a:prstGeom>
        </p:spPr>
      </p:pic>
    </p:spTree>
  </p:cSld>
  <p:clrMapOvr>
    <a:masterClrMapping/>
  </p:clrMapOvr>
  <p:transition spd="med" advTm="1500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descr="Screen shot 2010-09-27 at 10.31.31 PM.png"/>
          <p:cNvPicPr>
            <a:picLocks noChangeAspect="1"/>
          </p:cNvPicPr>
          <p:nvPr/>
        </p:nvPicPr>
        <p:blipFill>
          <a:blip r:embed="rId3">
            <a:grayscl/>
          </a:blip>
          <a:stretch>
            <a:fillRect/>
          </a:stretch>
        </p:blipFill>
        <p:spPr>
          <a:xfrm>
            <a:off x="-1219200" y="0"/>
            <a:ext cx="11737980" cy="6858000"/>
          </a:xfrm>
          <a:prstGeom prst="rect">
            <a:avLst/>
          </a:prstGeom>
        </p:spPr>
      </p:pic>
    </p:spTree>
  </p:cSld>
  <p:clrMapOvr>
    <a:masterClrMapping/>
  </p:clrMapOvr>
  <p:transition spd="med" advTm="1500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609600" y="2951946"/>
            <a:ext cx="7015665" cy="1077218"/>
          </a:xfrm>
          <a:prstGeom prst="rect">
            <a:avLst/>
          </a:prstGeom>
        </p:spPr>
        <p:txBody>
          <a:bodyPr wrap="none">
            <a:spAutoFit/>
          </a:bodyPr>
          <a:lstStyle/>
          <a:p>
            <a:r>
              <a:rPr lang="en-US" sz="3200" b="1" dirty="0" smtClean="0">
                <a:solidFill>
                  <a:srgbClr val="800000"/>
                </a:solidFill>
                <a:latin typeface="Helvetica Neue"/>
                <a:cs typeface="Helvetica Neue"/>
              </a:rPr>
              <a:t>4,500 SMS reports mapped from </a:t>
            </a:r>
          </a:p>
          <a:p>
            <a:r>
              <a:rPr lang="en-US" sz="3200" b="1" dirty="0" smtClean="0">
                <a:solidFill>
                  <a:srgbClr val="800000"/>
                </a:solidFill>
                <a:latin typeface="Helvetica Neue"/>
                <a:cs typeface="Helvetica Neue"/>
              </a:rPr>
              <a:t>among approximately 50,000 total.</a:t>
            </a:r>
            <a:endParaRPr lang="en-US" sz="3200" dirty="0"/>
          </a:p>
        </p:txBody>
      </p:sp>
    </p:spTree>
  </p:cSld>
  <p:clrMapOvr>
    <a:masterClrMapping/>
  </p:clrMapOvr>
  <p:transition spd="med" advTm="15000">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743200"/>
            <a:ext cx="7387894" cy="584776"/>
          </a:xfrm>
          <a:prstGeom prst="rect">
            <a:avLst/>
          </a:prstGeom>
        </p:spPr>
        <p:txBody>
          <a:bodyPr wrap="none">
            <a:spAutoFit/>
          </a:bodyPr>
          <a:lstStyle/>
          <a:p>
            <a:r>
              <a:rPr lang="en-US" sz="3200" b="1" dirty="0" smtClean="0">
                <a:solidFill>
                  <a:srgbClr val="800000"/>
                </a:solidFill>
                <a:latin typeface="Helvetica Neue"/>
                <a:cs typeface="Helvetica Neue"/>
              </a:rPr>
              <a:t>We can now catalyze a diverse team. </a:t>
            </a:r>
          </a:p>
        </p:txBody>
      </p:sp>
    </p:spTree>
  </p:cSld>
  <p:clrMapOvr>
    <a:masterClrMapping/>
  </p:clrMapOvr>
  <p:transition spd="med" advTm="15000">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743200"/>
            <a:ext cx="7388729" cy="1077218"/>
          </a:xfrm>
          <a:prstGeom prst="rect">
            <a:avLst/>
          </a:prstGeom>
        </p:spPr>
        <p:txBody>
          <a:bodyPr wrap="none">
            <a:spAutoFit/>
          </a:bodyPr>
          <a:lstStyle/>
          <a:p>
            <a:r>
              <a:rPr lang="en-US" sz="3200" b="1" dirty="0" smtClean="0">
                <a:solidFill>
                  <a:srgbClr val="800000"/>
                </a:solidFill>
                <a:latin typeface="Helvetica Neue"/>
                <a:cs typeface="Helvetica Neue"/>
              </a:rPr>
              <a:t>We are translators, hackers, taggers, </a:t>
            </a:r>
            <a:br>
              <a:rPr lang="en-US" sz="3200" b="1" dirty="0" smtClean="0">
                <a:solidFill>
                  <a:srgbClr val="800000"/>
                </a:solidFill>
                <a:latin typeface="Helvetica Neue"/>
                <a:cs typeface="Helvetica Neue"/>
              </a:rPr>
            </a:br>
            <a:r>
              <a:rPr lang="en-US" sz="3200" b="1" dirty="0" err="1" smtClean="0">
                <a:solidFill>
                  <a:srgbClr val="800000"/>
                </a:solidFill>
                <a:latin typeface="Helvetica Neue"/>
                <a:cs typeface="Helvetica Neue"/>
              </a:rPr>
              <a:t>geolocators</a:t>
            </a:r>
            <a:r>
              <a:rPr lang="en-US" sz="3200" b="1" dirty="0" smtClean="0">
                <a:solidFill>
                  <a:srgbClr val="800000"/>
                </a:solidFill>
                <a:latin typeface="Helvetica Neue"/>
                <a:cs typeface="Helvetica Neue"/>
              </a:rPr>
              <a:t>, geeks. </a:t>
            </a:r>
          </a:p>
        </p:txBody>
      </p:sp>
    </p:spTree>
  </p:cSld>
  <p:clrMapOvr>
    <a:masterClrMapping/>
  </p:clrMapOvr>
  <p:transition spd="med" advTm="15000">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743200"/>
            <a:ext cx="6580674" cy="584776"/>
          </a:xfrm>
          <a:prstGeom prst="rect">
            <a:avLst/>
          </a:prstGeom>
        </p:spPr>
        <p:txBody>
          <a:bodyPr wrap="none">
            <a:spAutoFit/>
          </a:bodyPr>
          <a:lstStyle/>
          <a:p>
            <a:r>
              <a:rPr lang="en-US" sz="3200" b="1" dirty="0" smtClean="0">
                <a:solidFill>
                  <a:srgbClr val="800000"/>
                </a:solidFill>
                <a:latin typeface="Helvetica Neue"/>
                <a:cs typeface="Helvetica Neue"/>
              </a:rPr>
              <a:t>We are rekindling something old.</a:t>
            </a:r>
            <a:endParaRPr lang="en-US" sz="3200" dirty="0"/>
          </a:p>
        </p:txBody>
      </p:sp>
    </p:spTree>
  </p:cSld>
  <p:clrMapOvr>
    <a:masterClrMapping/>
  </p:clrMapOvr>
  <p:transition spd="med" advTm="15000">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743200"/>
            <a:ext cx="6724918" cy="1077218"/>
          </a:xfrm>
          <a:prstGeom prst="rect">
            <a:avLst/>
          </a:prstGeom>
        </p:spPr>
        <p:txBody>
          <a:bodyPr wrap="none">
            <a:spAutoFit/>
          </a:bodyPr>
          <a:lstStyle/>
          <a:p>
            <a:r>
              <a:rPr lang="en-US" sz="3200" b="1" dirty="0" smtClean="0">
                <a:solidFill>
                  <a:srgbClr val="800000"/>
                </a:solidFill>
                <a:latin typeface="Helvetica Neue"/>
                <a:cs typeface="Helvetica Neue"/>
              </a:rPr>
              <a:t>We are grounding our work in our</a:t>
            </a:r>
          </a:p>
          <a:p>
            <a:r>
              <a:rPr lang="en-US" sz="3200" b="1" dirty="0" smtClean="0">
                <a:solidFill>
                  <a:srgbClr val="800000"/>
                </a:solidFill>
                <a:latin typeface="Helvetica Neue"/>
                <a:cs typeface="Helvetica Neue"/>
              </a:rPr>
              <a:t>own communities and crises.</a:t>
            </a:r>
          </a:p>
        </p:txBody>
      </p:sp>
    </p:spTree>
  </p:cSld>
  <p:clrMapOvr>
    <a:masterClrMapping/>
  </p:clrMapOvr>
  <p:transition spd="med" advTm="15000">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743200"/>
            <a:ext cx="8120499" cy="584776"/>
          </a:xfrm>
          <a:prstGeom prst="rect">
            <a:avLst/>
          </a:prstGeom>
        </p:spPr>
        <p:txBody>
          <a:bodyPr wrap="none">
            <a:spAutoFit/>
          </a:bodyPr>
          <a:lstStyle/>
          <a:p>
            <a:r>
              <a:rPr lang="en-US" sz="3200" b="1" dirty="0" smtClean="0">
                <a:solidFill>
                  <a:srgbClr val="800000"/>
                </a:solidFill>
                <a:latin typeface="Helvetica Neue"/>
                <a:cs typeface="Helvetica Neue"/>
              </a:rPr>
              <a:t>All crises are local; we are all vulnerable.</a:t>
            </a:r>
          </a:p>
        </p:txBody>
      </p:sp>
    </p:spTree>
  </p:cSld>
  <p:clrMapOvr>
    <a:masterClrMapping/>
  </p:clrMapOvr>
  <p:transition spd="med" advTm="1500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743200"/>
            <a:ext cx="7486350" cy="1077218"/>
          </a:xfrm>
          <a:prstGeom prst="rect">
            <a:avLst/>
          </a:prstGeom>
        </p:spPr>
        <p:txBody>
          <a:bodyPr wrap="none">
            <a:spAutoFit/>
          </a:bodyPr>
          <a:lstStyle/>
          <a:p>
            <a:r>
              <a:rPr lang="en-US" sz="3200" b="1" dirty="0" smtClean="0">
                <a:solidFill>
                  <a:srgbClr val="800000"/>
                </a:solidFill>
                <a:latin typeface="Helvetica Neue"/>
                <a:cs typeface="Helvetica Neue"/>
              </a:rPr>
              <a:t>But we are interconnected with</a:t>
            </a:r>
            <a:br>
              <a:rPr lang="en-US" sz="3200" b="1" dirty="0" smtClean="0">
                <a:solidFill>
                  <a:srgbClr val="800000"/>
                </a:solidFill>
                <a:latin typeface="Helvetica Neue"/>
                <a:cs typeface="Helvetica Neue"/>
              </a:rPr>
            </a:br>
            <a:r>
              <a:rPr lang="en-US" sz="3200" b="1" dirty="0" smtClean="0">
                <a:solidFill>
                  <a:srgbClr val="800000"/>
                </a:solidFill>
                <a:latin typeface="Helvetica Neue"/>
                <a:cs typeface="Helvetica Neue"/>
              </a:rPr>
              <a:t>a global support network, a diaspora.</a:t>
            </a:r>
          </a:p>
        </p:txBody>
      </p:sp>
    </p:spTree>
  </p:cSld>
  <p:clrMapOvr>
    <a:masterClrMapping/>
  </p:clrMapOvr>
  <p:transition spd="med" advTm="15000">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743200"/>
            <a:ext cx="6094489" cy="584776"/>
          </a:xfrm>
          <a:prstGeom prst="rect">
            <a:avLst/>
          </a:prstGeom>
        </p:spPr>
        <p:txBody>
          <a:bodyPr wrap="none">
            <a:spAutoFit/>
          </a:bodyPr>
          <a:lstStyle/>
          <a:p>
            <a:r>
              <a:rPr lang="en-US" sz="3200" b="1" dirty="0" smtClean="0">
                <a:solidFill>
                  <a:srgbClr val="800000"/>
                </a:solidFill>
                <a:latin typeface="Helvetica Neue"/>
                <a:cs typeface="Helvetica Neue"/>
              </a:rPr>
              <a:t>And so we are crazy powerful.</a:t>
            </a:r>
          </a:p>
        </p:txBody>
      </p:sp>
    </p:spTree>
  </p:cSld>
  <p:clrMapOvr>
    <a:masterClrMapping/>
  </p:clrMapOvr>
  <p:transition spd="med" advTm="15000">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743200"/>
            <a:ext cx="2326794" cy="584776"/>
          </a:xfrm>
          <a:prstGeom prst="rect">
            <a:avLst/>
          </a:prstGeom>
        </p:spPr>
        <p:txBody>
          <a:bodyPr wrap="none">
            <a:spAutoFit/>
          </a:bodyPr>
          <a:lstStyle/>
          <a:p>
            <a:r>
              <a:rPr lang="en-US" sz="3200" b="1" dirty="0" smtClean="0">
                <a:solidFill>
                  <a:srgbClr val="800000"/>
                </a:solidFill>
                <a:latin typeface="Helvetica Neue"/>
                <a:cs typeface="Helvetica Neue"/>
              </a:rPr>
              <a:t>Potentially.</a:t>
            </a:r>
          </a:p>
        </p:txBody>
      </p:sp>
    </p:spTree>
  </p:cSld>
  <p:clrMapOvr>
    <a:masterClrMapping/>
  </p:clrMapOvr>
  <p:transition spd="med" advTm="15000">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228600" y="2786390"/>
            <a:ext cx="7135287" cy="1384995"/>
          </a:xfrm>
          <a:prstGeom prst="rect">
            <a:avLst/>
          </a:prstGeom>
          <a:noFill/>
        </p:spPr>
        <p:txBody>
          <a:bodyPr wrap="none" rtlCol="0">
            <a:spAutoFit/>
          </a:bodyPr>
          <a:lstStyle/>
          <a:p>
            <a:r>
              <a:rPr lang="en-US" sz="2800" b="1" dirty="0" smtClean="0">
                <a:solidFill>
                  <a:srgbClr val="800000"/>
                </a:solidFill>
                <a:latin typeface="Helvetica Neue"/>
                <a:cs typeface="Helvetica Neue"/>
              </a:rPr>
              <a:t>Today tens of thousands of people are </a:t>
            </a:r>
          </a:p>
          <a:p>
            <a:r>
              <a:rPr lang="en-US" sz="2800" b="1" dirty="0" smtClean="0">
                <a:solidFill>
                  <a:srgbClr val="800000"/>
                </a:solidFill>
                <a:latin typeface="Helvetica Neue"/>
                <a:cs typeface="Helvetica Neue"/>
              </a:rPr>
              <a:t>participating in new forms of civic media </a:t>
            </a:r>
          </a:p>
          <a:p>
            <a:r>
              <a:rPr lang="en-US" sz="2800" b="1" dirty="0" smtClean="0">
                <a:solidFill>
                  <a:srgbClr val="800000"/>
                </a:solidFill>
                <a:latin typeface="Helvetica Neue"/>
                <a:cs typeface="Helvetica Neue"/>
              </a:rPr>
              <a:t>and crisis data triage.</a:t>
            </a:r>
          </a:p>
        </p:txBody>
      </p:sp>
    </p:spTree>
  </p:cSld>
  <p:clrMapOvr>
    <a:masterClrMapping/>
  </p:clrMapOvr>
  <p:transition spd="med" advTm="15000">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228600" y="2786390"/>
            <a:ext cx="5116885" cy="523220"/>
          </a:xfrm>
          <a:prstGeom prst="rect">
            <a:avLst/>
          </a:prstGeom>
          <a:noFill/>
        </p:spPr>
        <p:txBody>
          <a:bodyPr wrap="none" rtlCol="0">
            <a:spAutoFit/>
          </a:bodyPr>
          <a:lstStyle/>
          <a:p>
            <a:r>
              <a:rPr lang="en-US" sz="2800" b="1" dirty="0" smtClean="0">
                <a:solidFill>
                  <a:srgbClr val="800000"/>
                </a:solidFill>
                <a:latin typeface="Helvetica Neue"/>
                <a:cs typeface="Helvetica Neue"/>
              </a:rPr>
              <a:t>But we need tens of millions.</a:t>
            </a:r>
          </a:p>
        </p:txBody>
      </p:sp>
    </p:spTree>
  </p:cSld>
  <p:clrMapOvr>
    <a:masterClrMapping/>
  </p:clrMapOvr>
  <p:transition spd="med" advTm="15000">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2" name="Picture 1" descr="Screen shot 2010-09-27 at 10.42.51 PM.png"/>
          <p:cNvPicPr>
            <a:picLocks noChangeAspect="1"/>
          </p:cNvPicPr>
          <p:nvPr/>
        </p:nvPicPr>
        <p:blipFill>
          <a:blip r:embed="rId3"/>
          <a:stretch>
            <a:fillRect/>
          </a:stretch>
        </p:blipFill>
        <p:spPr>
          <a:xfrm>
            <a:off x="1828800" y="1447800"/>
            <a:ext cx="5378450" cy="4182192"/>
          </a:xfrm>
          <a:prstGeom prst="rect">
            <a:avLst/>
          </a:prstGeom>
        </p:spPr>
      </p:pic>
    </p:spTree>
  </p:cSld>
  <p:clrMapOvr>
    <a:masterClrMapping/>
  </p:clrMapOvr>
  <p:transition spd="med" advTm="15000">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2" name="Picture 1" descr="Screen shot 2010-09-27 at 9.52.03 PM.png"/>
          <p:cNvPicPr>
            <a:picLocks noChangeAspect="1"/>
          </p:cNvPicPr>
          <p:nvPr/>
        </p:nvPicPr>
        <p:blipFill>
          <a:blip r:embed="rId3"/>
          <a:srcRect t="27263"/>
          <a:stretch>
            <a:fillRect/>
          </a:stretch>
        </p:blipFill>
        <p:spPr>
          <a:xfrm>
            <a:off x="444500" y="2057400"/>
            <a:ext cx="8255000" cy="4387850"/>
          </a:xfrm>
          <a:prstGeom prst="rect">
            <a:avLst/>
          </a:prstGeom>
        </p:spPr>
      </p:pic>
      <p:sp>
        <p:nvSpPr>
          <p:cNvPr id="3" name="Rectangle 2"/>
          <p:cNvSpPr/>
          <p:nvPr/>
        </p:nvSpPr>
        <p:spPr>
          <a:xfrm>
            <a:off x="2209800" y="896779"/>
            <a:ext cx="4591621" cy="584776"/>
          </a:xfrm>
          <a:prstGeom prst="rect">
            <a:avLst/>
          </a:prstGeom>
        </p:spPr>
        <p:txBody>
          <a:bodyPr wrap="none">
            <a:spAutoFit/>
          </a:bodyPr>
          <a:lstStyle/>
          <a:p>
            <a:r>
              <a:rPr lang="en-US" sz="3200" b="1" dirty="0" smtClean="0">
                <a:solidFill>
                  <a:srgbClr val="800000"/>
                </a:solidFill>
                <a:latin typeface="Helvetica Neue"/>
                <a:cs typeface="Helvetica Neue"/>
              </a:rPr>
              <a:t>One unit of crisis data.</a:t>
            </a:r>
            <a:endParaRPr lang="en-US" sz="3200" dirty="0"/>
          </a:p>
        </p:txBody>
      </p:sp>
    </p:spTree>
  </p:cSld>
  <p:clrMapOvr>
    <a:masterClrMapping/>
  </p:clrMapOvr>
  <p:transition spd="med" advTm="15000">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grid.jpg"/>
          <p:cNvPicPr>
            <a:picLocks noChangeAspect="1"/>
          </p:cNvPicPr>
          <p:nvPr/>
        </p:nvPicPr>
        <p:blipFill>
          <a:blip r:embed="rId2"/>
          <a:stretch>
            <a:fillRect/>
          </a:stretch>
        </p:blipFill>
        <p:spPr>
          <a:xfrm>
            <a:off x="0" y="-762000"/>
            <a:ext cx="9448800" cy="8829206"/>
          </a:xfrm>
          <a:prstGeom prst="rect">
            <a:avLst/>
          </a:prstGeom>
        </p:spPr>
      </p:pic>
    </p:spTree>
  </p:cSld>
  <p:clrMapOvr>
    <a:masterClrMapping/>
  </p:clrMapOvr>
  <p:transition spd="med" advTm="15000">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4" name="Picture 3" descr="grid.jpg"/>
          <p:cNvPicPr>
            <a:picLocks noChangeAspect="1"/>
          </p:cNvPicPr>
          <p:nvPr/>
        </p:nvPicPr>
        <p:blipFill>
          <a:blip r:embed="rId2"/>
          <a:stretch>
            <a:fillRect/>
          </a:stretch>
        </p:blipFill>
        <p:spPr>
          <a:xfrm>
            <a:off x="76200" y="0"/>
            <a:ext cx="4495800" cy="4200993"/>
          </a:xfrm>
          <a:prstGeom prst="rect">
            <a:avLst/>
          </a:prstGeom>
        </p:spPr>
      </p:pic>
      <p:pic>
        <p:nvPicPr>
          <p:cNvPr id="5" name="Picture 4" descr="grid.jpg"/>
          <p:cNvPicPr>
            <a:picLocks noChangeAspect="1"/>
          </p:cNvPicPr>
          <p:nvPr/>
        </p:nvPicPr>
        <p:blipFill>
          <a:blip r:embed="rId2"/>
          <a:stretch>
            <a:fillRect/>
          </a:stretch>
        </p:blipFill>
        <p:spPr>
          <a:xfrm>
            <a:off x="4572000" y="0"/>
            <a:ext cx="4495799" cy="4200993"/>
          </a:xfrm>
          <a:prstGeom prst="rect">
            <a:avLst/>
          </a:prstGeom>
        </p:spPr>
      </p:pic>
      <p:pic>
        <p:nvPicPr>
          <p:cNvPr id="6" name="Picture 5" descr="grid.jpg"/>
          <p:cNvPicPr>
            <a:picLocks noChangeAspect="1"/>
          </p:cNvPicPr>
          <p:nvPr/>
        </p:nvPicPr>
        <p:blipFill>
          <a:blip r:embed="rId2"/>
          <a:stretch>
            <a:fillRect/>
          </a:stretch>
        </p:blipFill>
        <p:spPr>
          <a:xfrm>
            <a:off x="4572000" y="4200993"/>
            <a:ext cx="4495799" cy="4200993"/>
          </a:xfrm>
          <a:prstGeom prst="rect">
            <a:avLst/>
          </a:prstGeom>
        </p:spPr>
      </p:pic>
      <p:pic>
        <p:nvPicPr>
          <p:cNvPr id="7" name="Picture 6" descr="grid.jpg"/>
          <p:cNvPicPr>
            <a:picLocks noChangeAspect="1"/>
          </p:cNvPicPr>
          <p:nvPr/>
        </p:nvPicPr>
        <p:blipFill>
          <a:blip r:embed="rId2"/>
          <a:stretch>
            <a:fillRect/>
          </a:stretch>
        </p:blipFill>
        <p:spPr>
          <a:xfrm>
            <a:off x="76200" y="4200993"/>
            <a:ext cx="4495799" cy="4200993"/>
          </a:xfrm>
          <a:prstGeom prst="rect">
            <a:avLst/>
          </a:prstGeom>
        </p:spPr>
      </p:pic>
    </p:spTree>
  </p:cSld>
  <p:clrMapOvr>
    <a:masterClrMapping/>
  </p:clrMapOvr>
  <p:transition spd="med" advTm="15000">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743200"/>
            <a:ext cx="6981398" cy="1077218"/>
          </a:xfrm>
          <a:prstGeom prst="rect">
            <a:avLst/>
          </a:prstGeom>
        </p:spPr>
        <p:txBody>
          <a:bodyPr wrap="none">
            <a:spAutoFit/>
          </a:bodyPr>
          <a:lstStyle/>
          <a:p>
            <a:r>
              <a:rPr lang="en-US" sz="3200" b="1" dirty="0" smtClean="0">
                <a:solidFill>
                  <a:srgbClr val="800000"/>
                </a:solidFill>
                <a:latin typeface="Helvetica Neue"/>
                <a:cs typeface="Helvetica Neue"/>
              </a:rPr>
              <a:t>Suddenly we have vast amounts of </a:t>
            </a:r>
            <a:br>
              <a:rPr lang="en-US" sz="3200" b="1" dirty="0" smtClean="0">
                <a:solidFill>
                  <a:srgbClr val="800000"/>
                </a:solidFill>
                <a:latin typeface="Helvetica Neue"/>
                <a:cs typeface="Helvetica Neue"/>
              </a:rPr>
            </a:br>
            <a:r>
              <a:rPr lang="en-US" sz="3200" b="1" dirty="0" smtClean="0">
                <a:solidFill>
                  <a:srgbClr val="800000"/>
                </a:solidFill>
                <a:latin typeface="Helvetica Neue"/>
                <a:cs typeface="Helvetica Neue"/>
              </a:rPr>
              <a:t>data about the human condition.</a:t>
            </a:r>
          </a:p>
        </p:txBody>
      </p:sp>
    </p:spTree>
  </p:cSld>
  <p:clrMapOvr>
    <a:masterClrMapping/>
  </p:clrMapOvr>
  <p:transition spd="med" advTm="15000">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743200"/>
            <a:ext cx="7273802" cy="584776"/>
          </a:xfrm>
          <a:prstGeom prst="rect">
            <a:avLst/>
          </a:prstGeom>
        </p:spPr>
        <p:txBody>
          <a:bodyPr wrap="none">
            <a:spAutoFit/>
          </a:bodyPr>
          <a:lstStyle/>
          <a:p>
            <a:r>
              <a:rPr lang="en-US" sz="3200" b="1" dirty="0" smtClean="0">
                <a:solidFill>
                  <a:srgbClr val="800000"/>
                </a:solidFill>
                <a:latin typeface="Helvetica Neue"/>
                <a:cs typeface="Helvetica Neue"/>
              </a:rPr>
              <a:t>But the data is lost like wasted heat.</a:t>
            </a:r>
          </a:p>
        </p:txBody>
      </p:sp>
    </p:spTree>
  </p:cSld>
  <p:clrMapOvr>
    <a:masterClrMapping/>
  </p:clrMapOvr>
  <p:transition spd="med" advTm="15000">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228600" y="2743200"/>
            <a:ext cx="5191988" cy="1077218"/>
          </a:xfrm>
          <a:prstGeom prst="rect">
            <a:avLst/>
          </a:prstGeom>
        </p:spPr>
        <p:txBody>
          <a:bodyPr wrap="none">
            <a:spAutoFit/>
          </a:bodyPr>
          <a:lstStyle/>
          <a:p>
            <a:r>
              <a:rPr lang="en-US" sz="3200" b="1" dirty="0" smtClean="0">
                <a:solidFill>
                  <a:srgbClr val="800000"/>
                </a:solidFill>
                <a:latin typeface="Helvetica Neue"/>
                <a:cs typeface="Helvetica Neue"/>
              </a:rPr>
              <a:t>To take action, we must</a:t>
            </a:r>
          </a:p>
          <a:p>
            <a:r>
              <a:rPr lang="en-US" sz="3200" b="1" dirty="0" smtClean="0">
                <a:solidFill>
                  <a:srgbClr val="800000"/>
                </a:solidFill>
                <a:latin typeface="Helvetica Neue"/>
                <a:cs typeface="Helvetica Neue"/>
              </a:rPr>
              <a:t>turn data into knowledge.</a:t>
            </a:r>
            <a:endParaRPr lang="en-US" sz="3200" dirty="0"/>
          </a:p>
        </p:txBody>
      </p:sp>
    </p:spTree>
  </p:cSld>
  <p:clrMapOvr>
    <a:masterClrMapping/>
  </p:clrMapOvr>
  <p:transition spd="med" advTm="15000">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4" name="Picture 3" descr="4475088288_366defe471_o.jpeg"/>
          <p:cNvPicPr>
            <a:picLocks noChangeAspect="1"/>
          </p:cNvPicPr>
          <p:nvPr/>
        </p:nvPicPr>
        <p:blipFill>
          <a:blip r:embed="rId3"/>
          <a:srcRect t="13552"/>
          <a:stretch>
            <a:fillRect/>
          </a:stretch>
        </p:blipFill>
        <p:spPr>
          <a:xfrm>
            <a:off x="0" y="1828800"/>
            <a:ext cx="9088016" cy="4374573"/>
          </a:xfrm>
          <a:prstGeom prst="rect">
            <a:avLst/>
          </a:prstGeom>
        </p:spPr>
      </p:pic>
      <p:sp>
        <p:nvSpPr>
          <p:cNvPr id="6" name="TextBox 5"/>
          <p:cNvSpPr txBox="1"/>
          <p:nvPr/>
        </p:nvSpPr>
        <p:spPr>
          <a:xfrm>
            <a:off x="990600" y="675620"/>
            <a:ext cx="6999505" cy="523220"/>
          </a:xfrm>
          <a:prstGeom prst="rect">
            <a:avLst/>
          </a:prstGeom>
          <a:noFill/>
        </p:spPr>
        <p:txBody>
          <a:bodyPr wrap="none" rtlCol="0">
            <a:spAutoFit/>
          </a:bodyPr>
          <a:lstStyle/>
          <a:p>
            <a:r>
              <a:rPr lang="en-US" sz="2800" b="1" dirty="0" smtClean="0">
                <a:solidFill>
                  <a:srgbClr val="800000"/>
                </a:solidFill>
                <a:latin typeface="Helvetica Neue"/>
                <a:cs typeface="Helvetica Neue"/>
              </a:rPr>
              <a:t>Broader participation is the opportunity.</a:t>
            </a:r>
            <a:endParaRPr lang="en-US" sz="2800" dirty="0" smtClean="0">
              <a:solidFill>
                <a:srgbClr val="800000"/>
              </a:solidFill>
              <a:latin typeface="Helvetica Neue"/>
              <a:cs typeface="Helvetica Neue"/>
            </a:endParaRPr>
          </a:p>
          <a:p>
            <a:endParaRPr lang="en-US" dirty="0"/>
          </a:p>
        </p:txBody>
      </p:sp>
    </p:spTree>
  </p:cSld>
  <p:clrMapOvr>
    <a:masterClrMapping/>
  </p:clrMapOvr>
  <p:transition spd="med" advTm="15000">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457200" y="2743200"/>
            <a:ext cx="6089058" cy="584776"/>
          </a:xfrm>
          <a:prstGeom prst="rect">
            <a:avLst/>
          </a:prstGeom>
        </p:spPr>
        <p:txBody>
          <a:bodyPr wrap="none">
            <a:spAutoFit/>
          </a:bodyPr>
          <a:lstStyle/>
          <a:p>
            <a:r>
              <a:rPr lang="en-US" sz="3200" b="1" dirty="0" smtClean="0">
                <a:solidFill>
                  <a:srgbClr val="800000"/>
                </a:solidFill>
                <a:latin typeface="Helvetica Neue"/>
                <a:cs typeface="Helvetica Neue"/>
              </a:rPr>
              <a:t>Education is the key to action.</a:t>
            </a:r>
            <a:endParaRPr lang="en-US" sz="3200" dirty="0"/>
          </a:p>
        </p:txBody>
      </p:sp>
    </p:spTree>
  </p:cSld>
  <p:clrMapOvr>
    <a:masterClrMapping/>
  </p:clrMapOvr>
  <p:transition spd="med" advTm="15000">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457200" y="2743200"/>
            <a:ext cx="5457645" cy="1077218"/>
          </a:xfrm>
          <a:prstGeom prst="rect">
            <a:avLst/>
          </a:prstGeom>
        </p:spPr>
        <p:txBody>
          <a:bodyPr wrap="none">
            <a:spAutoFit/>
          </a:bodyPr>
          <a:lstStyle/>
          <a:p>
            <a:r>
              <a:rPr lang="en-US" sz="3200" b="1" dirty="0" smtClean="0">
                <a:solidFill>
                  <a:srgbClr val="800000"/>
                </a:solidFill>
                <a:latin typeface="Helvetica Neue"/>
                <a:cs typeface="Helvetica Neue"/>
              </a:rPr>
              <a:t>Ultimately, we are </a:t>
            </a:r>
            <a:r>
              <a:rPr lang="en-US" sz="3200" b="1" i="1" dirty="0" smtClean="0">
                <a:solidFill>
                  <a:srgbClr val="800000"/>
                </a:solidFill>
                <a:latin typeface="Helvetica Neue"/>
                <a:cs typeface="Helvetica Neue"/>
              </a:rPr>
              <a:t>learning </a:t>
            </a:r>
          </a:p>
          <a:p>
            <a:r>
              <a:rPr lang="en-US" sz="3200" b="1" dirty="0" smtClean="0">
                <a:solidFill>
                  <a:srgbClr val="800000"/>
                </a:solidFill>
                <a:latin typeface="Helvetica Neue"/>
                <a:cs typeface="Helvetica Neue"/>
              </a:rPr>
              <a:t>to protect each other.</a:t>
            </a:r>
            <a:endParaRPr lang="en-US" sz="3200" dirty="0"/>
          </a:p>
        </p:txBody>
      </p:sp>
    </p:spTree>
  </p:cSld>
  <p:clrMapOvr>
    <a:masterClrMapping/>
  </p:clrMapOvr>
  <p:transition spd="med" advTm="15000">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457200" y="1295400"/>
            <a:ext cx="1613574" cy="584776"/>
          </a:xfrm>
          <a:prstGeom prst="rect">
            <a:avLst/>
          </a:prstGeom>
        </p:spPr>
        <p:txBody>
          <a:bodyPr wrap="none">
            <a:spAutoFit/>
          </a:bodyPr>
          <a:lstStyle/>
          <a:p>
            <a:r>
              <a:rPr lang="en-US" sz="3200" b="1" dirty="0" smtClean="0">
                <a:solidFill>
                  <a:srgbClr val="800000"/>
                </a:solidFill>
                <a:latin typeface="Helvetica Neue"/>
                <a:cs typeface="Helvetica Neue"/>
              </a:rPr>
              <a:t>Thanks</a:t>
            </a:r>
          </a:p>
          <a:p>
            <a:endParaRPr lang="en-US" sz="3200" b="1" dirty="0" smtClean="0">
              <a:solidFill>
                <a:srgbClr val="800000"/>
              </a:solidFill>
              <a:latin typeface="Helvetica Neue"/>
              <a:cs typeface="Helvetica Neue"/>
            </a:endParaRPr>
          </a:p>
        </p:txBody>
      </p:sp>
      <p:sp>
        <p:nvSpPr>
          <p:cNvPr id="4" name="TextBox 3"/>
          <p:cNvSpPr txBox="1"/>
          <p:nvPr/>
        </p:nvSpPr>
        <p:spPr>
          <a:xfrm>
            <a:off x="457200" y="3581400"/>
            <a:ext cx="5750292" cy="2862323"/>
          </a:xfrm>
          <a:prstGeom prst="rect">
            <a:avLst/>
          </a:prstGeom>
          <a:noFill/>
        </p:spPr>
        <p:txBody>
          <a:bodyPr wrap="none" rtlCol="0">
            <a:spAutoFit/>
          </a:bodyPr>
          <a:lstStyle/>
          <a:p>
            <a:r>
              <a:rPr lang="en-US" b="1" dirty="0" smtClean="0"/>
              <a:t>Illustrations and words:</a:t>
            </a:r>
            <a:r>
              <a:rPr lang="en-US" dirty="0" smtClean="0"/>
              <a:t/>
            </a:r>
            <a:br>
              <a:rPr lang="en-US" dirty="0" smtClean="0"/>
            </a:br>
            <a:r>
              <a:rPr lang="en-US" dirty="0" smtClean="0"/>
              <a:t>CC BY SA </a:t>
            </a:r>
          </a:p>
          <a:p>
            <a:r>
              <a:rPr lang="en-US" dirty="0" smtClean="0"/>
              <a:t>prepared originally for ICCM 2010</a:t>
            </a:r>
          </a:p>
          <a:p>
            <a:r>
              <a:rPr lang="en-US" dirty="0" smtClean="0"/>
              <a:t>by Chris Blow </a:t>
            </a:r>
            <a:br>
              <a:rPr lang="en-US" dirty="0" smtClean="0"/>
            </a:br>
            <a:r>
              <a:rPr lang="en-US" dirty="0" smtClean="0"/>
              <a:t>Meedan</a:t>
            </a:r>
          </a:p>
          <a:p>
            <a:r>
              <a:rPr lang="en-US" b="1" dirty="0" smtClean="0"/>
              <a:t/>
            </a:r>
            <a:br>
              <a:rPr lang="en-US" b="1" dirty="0" smtClean="0"/>
            </a:br>
            <a:r>
              <a:rPr lang="en-US" b="1" dirty="0" smtClean="0"/>
              <a:t>Photos:</a:t>
            </a:r>
          </a:p>
          <a:p>
            <a:r>
              <a:rPr lang="en-US" dirty="0" smtClean="0"/>
              <a:t>CC BY SA  </a:t>
            </a:r>
          </a:p>
          <a:p>
            <a:r>
              <a:rPr lang="en-US" dirty="0" smtClean="0"/>
              <a:t>http://www.flickr.com/photos/lesliejenkins/4283911879/</a:t>
            </a:r>
            <a:br>
              <a:rPr lang="en-US" dirty="0" smtClean="0"/>
            </a:br>
            <a:r>
              <a:rPr lang="en-US" dirty="0" smtClean="0"/>
              <a:t>http://</a:t>
            </a:r>
            <a:r>
              <a:rPr lang="en-US" dirty="0" err="1" smtClean="0"/>
              <a:t>www.flickr.com/photos/usnationalarchives</a:t>
            </a:r>
            <a:r>
              <a:rPr lang="en-US" dirty="0" smtClean="0"/>
              <a:t>/</a:t>
            </a:r>
            <a:br>
              <a:rPr lang="en-US" dirty="0" smtClean="0"/>
            </a:br>
            <a:endParaRPr lang="en-US" dirty="0"/>
          </a:p>
        </p:txBody>
      </p:sp>
    </p:spTree>
  </p:cSld>
  <p:clrMapOvr>
    <a:masterClrMapping/>
  </p:clrMapOvr>
  <p:transition spd="med" advTm="1500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2" name="Picture 1" descr="printout_large.jpg"/>
          <p:cNvPicPr>
            <a:picLocks noChangeAspect="1"/>
          </p:cNvPicPr>
          <p:nvPr/>
        </p:nvPicPr>
        <p:blipFill>
          <a:blip r:embed="rId3"/>
          <a:stretch>
            <a:fillRect/>
          </a:stretch>
        </p:blipFill>
        <p:spPr>
          <a:xfrm>
            <a:off x="-609600" y="0"/>
            <a:ext cx="11866083" cy="7315200"/>
          </a:xfrm>
          <a:prstGeom prst="rect">
            <a:avLst/>
          </a:prstGeom>
        </p:spPr>
      </p:pic>
    </p:spTree>
  </p:cSld>
  <p:clrMapOvr>
    <a:masterClrMapping/>
  </p:clrMapOvr>
  <p:transition spd="med" advTm="1500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2" name="Picture 1" descr="printout_med.jpg"/>
          <p:cNvPicPr>
            <a:picLocks noChangeAspect="1"/>
          </p:cNvPicPr>
          <p:nvPr/>
        </p:nvPicPr>
        <p:blipFill>
          <a:blip r:embed="rId2">
            <a:lum bright="-8000" contrast="35000"/>
          </a:blip>
          <a:stretch>
            <a:fillRect/>
          </a:stretch>
        </p:blipFill>
        <p:spPr>
          <a:xfrm>
            <a:off x="-762000" y="0"/>
            <a:ext cx="12115800" cy="7311622"/>
          </a:xfrm>
          <a:prstGeom prst="rect">
            <a:avLst/>
          </a:prstGeom>
        </p:spPr>
      </p:pic>
    </p:spTree>
  </p:cSld>
  <p:clrMapOvr>
    <a:masterClrMapping/>
  </p:clrMapOvr>
  <p:transition spd="med" advTm="1500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2" name="Picture 1" descr="printout_small.jpg"/>
          <p:cNvPicPr>
            <a:picLocks noChangeAspect="1"/>
          </p:cNvPicPr>
          <p:nvPr/>
        </p:nvPicPr>
        <p:blipFill>
          <a:blip r:embed="rId3">
            <a:lum bright="-28000" contrast="55000"/>
          </a:blip>
          <a:stretch>
            <a:fillRect/>
          </a:stretch>
        </p:blipFill>
        <p:spPr>
          <a:xfrm>
            <a:off x="0" y="2029968"/>
            <a:ext cx="9144000" cy="2798064"/>
          </a:xfrm>
          <a:prstGeom prst="rect">
            <a:avLst/>
          </a:prstGeom>
        </p:spPr>
      </p:pic>
    </p:spTree>
  </p:cSld>
  <p:clrMapOvr>
    <a:masterClrMapping/>
  </p:clrMapOvr>
  <p:transition spd="med" advTm="1500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81000" y="2875002"/>
            <a:ext cx="7941866" cy="1077218"/>
          </a:xfrm>
          <a:prstGeom prst="rect">
            <a:avLst/>
          </a:prstGeom>
        </p:spPr>
        <p:txBody>
          <a:bodyPr wrap="none">
            <a:spAutoFit/>
          </a:bodyPr>
          <a:lstStyle/>
          <a:p>
            <a:r>
              <a:rPr lang="en-US" sz="3200" b="1" dirty="0" smtClean="0">
                <a:solidFill>
                  <a:srgbClr val="800000"/>
                </a:solidFill>
                <a:latin typeface="Helvetica Neue"/>
                <a:cs typeface="Helvetica Neue"/>
              </a:rPr>
              <a:t>Community translation, annotation, </a:t>
            </a:r>
          </a:p>
          <a:p>
            <a:r>
              <a:rPr lang="en-US" sz="3200" b="1" dirty="0" err="1" smtClean="0">
                <a:solidFill>
                  <a:srgbClr val="800000"/>
                </a:solidFill>
                <a:latin typeface="Helvetica Neue"/>
                <a:cs typeface="Helvetica Neue"/>
              </a:rPr>
              <a:t>geolocation</a:t>
            </a:r>
            <a:r>
              <a:rPr lang="en-US" sz="3200" b="1" dirty="0" smtClean="0">
                <a:solidFill>
                  <a:srgbClr val="800000"/>
                </a:solidFill>
                <a:latin typeface="Helvetica Neue"/>
                <a:cs typeface="Helvetica Neue"/>
              </a:rPr>
              <a:t>, verification, categorization  </a:t>
            </a:r>
          </a:p>
        </p:txBody>
      </p:sp>
    </p:spTree>
  </p:cSld>
  <p:clrMapOvr>
    <a:masterClrMapping/>
  </p:clrMapOvr>
  <p:transition spd="med" advTm="1500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81000" y="2875002"/>
            <a:ext cx="7021398" cy="584776"/>
          </a:xfrm>
          <a:prstGeom prst="rect">
            <a:avLst/>
          </a:prstGeom>
        </p:spPr>
        <p:txBody>
          <a:bodyPr wrap="none">
            <a:spAutoFit/>
          </a:bodyPr>
          <a:lstStyle/>
          <a:p>
            <a:r>
              <a:rPr lang="en-US" sz="3200" b="1" dirty="0" smtClean="0">
                <a:solidFill>
                  <a:srgbClr val="800000"/>
                </a:solidFill>
                <a:latin typeface="Helvetica Neue"/>
                <a:cs typeface="Helvetica Neue"/>
              </a:rPr>
              <a:t>Why did this work as well as it did?</a:t>
            </a:r>
          </a:p>
        </p:txBody>
      </p:sp>
    </p:spTree>
  </p:cSld>
  <p:clrMapOvr>
    <a:masterClrMapping/>
  </p:clrMapOvr>
  <p:transition spd="med" advTm="15000">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2263</TotalTime>
  <Words>873</Words>
  <Application>Microsoft Macintosh PowerPoint</Application>
  <PresentationFormat>On-screen Show (4:3)</PresentationFormat>
  <Paragraphs>119</Paragraphs>
  <Slides>49</Slides>
  <Notes>40</Notes>
  <HiddenSlides>0</HiddenSlides>
  <MMClips>0</MMClips>
  <ScaleCrop>false</ScaleCrop>
  <HeadingPairs>
    <vt:vector size="4" baseType="variant">
      <vt:variant>
        <vt:lpstr>Design Template</vt:lpstr>
      </vt:variant>
      <vt:variant>
        <vt:i4>1</vt:i4>
      </vt:variant>
      <vt:variant>
        <vt:lpstr>Slide Titles</vt:lpstr>
      </vt:variant>
      <vt:variant>
        <vt:i4>49</vt:i4>
      </vt:variant>
    </vt:vector>
  </HeadingPairs>
  <TitlesOfParts>
    <vt:vector size="5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Patrick Meier</dc:creator>
  <cp:lastModifiedBy>Me</cp:lastModifiedBy>
  <cp:revision>82</cp:revision>
  <dcterms:created xsi:type="dcterms:W3CDTF">2010-10-05T19:17:15Z</dcterms:created>
  <dcterms:modified xsi:type="dcterms:W3CDTF">2010-10-05T19:18:32Z</dcterms:modified>
</cp:coreProperties>
</file>